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rimo" panose="020B0604020202020204" charset="0"/>
      <p:regular r:id="rId15"/>
    </p:embeddedFont>
    <p:embeddedFont>
      <p:font typeface="Arimo Bold" panose="020B0604020202020204" charset="0"/>
      <p:regular r:id="rId16"/>
    </p:embeddedFont>
    <p:embeddedFont>
      <p:font typeface="Montserrat" panose="00000500000000000000" pitchFamily="2" charset="-93"/>
      <p:regular r:id="rId17"/>
    </p:embeddedFont>
    <p:embeddedFont>
      <p:font typeface="Montserrat Bold" panose="00000800000000000000" charset="-93"/>
      <p:regular r:id="rId18"/>
    </p:embeddedFont>
    <p:embeddedFont>
      <p:font typeface="Montserrat Semi-Bold" panose="020B0604020202020204" charset="-93"/>
      <p:regular r:id="rId19"/>
    </p:embeddedFont>
    <p:embeddedFont>
      <p:font typeface="Paytone One" panose="020B0604020202020204" charset="-93"/>
      <p:regular r:id="rId20"/>
    </p:embeddedFont>
    <p:embeddedFont>
      <p:font typeface="Poppins" panose="00000500000000000000" pitchFamily="2" charset="0"/>
      <p:regular r:id="rId21"/>
    </p:embeddedFont>
    <p:embeddedFont>
      <p:font typeface="Poppins Bold" panose="00000800000000000000"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824"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svg"/><Relationship Id="rId2" Type="http://schemas.openxmlformats.org/officeDocument/2006/relationships/image" Target="../media/image20.png"/><Relationship Id="rId16"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image" Target="../media/image33.sv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030" b="-9414"/>
            </a:stretch>
          </a:blipFill>
        </p:spPr>
      </p:sp>
      <p:sp>
        <p:nvSpPr>
          <p:cNvPr id="3" name="Freeform 3"/>
          <p:cNvSpPr/>
          <p:nvPr/>
        </p:nvSpPr>
        <p:spPr>
          <a:xfrm>
            <a:off x="10020534" y="4098645"/>
            <a:ext cx="1187613" cy="1125263"/>
          </a:xfrm>
          <a:custGeom>
            <a:avLst/>
            <a:gdLst/>
            <a:ahLst/>
            <a:cxnLst/>
            <a:rect l="l" t="t" r="r" b="b"/>
            <a:pathLst>
              <a:path w="1187613" h="1125263">
                <a:moveTo>
                  <a:pt x="0" y="0"/>
                </a:moveTo>
                <a:lnTo>
                  <a:pt x="1187613" y="0"/>
                </a:lnTo>
                <a:lnTo>
                  <a:pt x="1187613" y="1125264"/>
                </a:lnTo>
                <a:lnTo>
                  <a:pt x="0" y="11252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42950" y="323397"/>
            <a:ext cx="3233481" cy="1410606"/>
          </a:xfrm>
          <a:custGeom>
            <a:avLst/>
            <a:gdLst/>
            <a:ahLst/>
            <a:cxnLst/>
            <a:rect l="l" t="t" r="r" b="b"/>
            <a:pathLst>
              <a:path w="3233481" h="1410606">
                <a:moveTo>
                  <a:pt x="0" y="0"/>
                </a:moveTo>
                <a:lnTo>
                  <a:pt x="3233481" y="0"/>
                </a:lnTo>
                <a:lnTo>
                  <a:pt x="3233481" y="1410606"/>
                </a:lnTo>
                <a:lnTo>
                  <a:pt x="0" y="1410606"/>
                </a:lnTo>
                <a:lnTo>
                  <a:pt x="0" y="0"/>
                </a:lnTo>
                <a:close/>
              </a:path>
            </a:pathLst>
          </a:custGeom>
          <a:blipFill>
            <a:blip r:embed="rId5"/>
            <a:stretch>
              <a:fillRect/>
            </a:stretch>
          </a:blipFill>
        </p:spPr>
      </p:sp>
      <p:sp>
        <p:nvSpPr>
          <p:cNvPr id="5" name="TextBox 5"/>
          <p:cNvSpPr txBox="1"/>
          <p:nvPr/>
        </p:nvSpPr>
        <p:spPr>
          <a:xfrm>
            <a:off x="1428750" y="2746441"/>
            <a:ext cx="12034157" cy="1257300"/>
          </a:xfrm>
          <a:prstGeom prst="rect">
            <a:avLst/>
          </a:prstGeom>
        </p:spPr>
        <p:txBody>
          <a:bodyPr lIns="0" tIns="0" rIns="0" bIns="0" rtlCol="0" anchor="t">
            <a:spAutoFit/>
          </a:bodyPr>
          <a:lstStyle/>
          <a:p>
            <a:pPr>
              <a:lnSpc>
                <a:spcPts val="9600"/>
              </a:lnSpc>
            </a:pPr>
            <a:r>
              <a:rPr lang="en-US" sz="8000">
                <a:solidFill>
                  <a:srgbClr val="2A2E3A"/>
                </a:solidFill>
                <a:latin typeface="Arimo"/>
              </a:rPr>
              <a:t>Báo cáo giữa kì</a:t>
            </a:r>
          </a:p>
        </p:txBody>
      </p:sp>
      <p:sp>
        <p:nvSpPr>
          <p:cNvPr id="6" name="TextBox 6"/>
          <p:cNvSpPr txBox="1"/>
          <p:nvPr/>
        </p:nvSpPr>
        <p:spPr>
          <a:xfrm>
            <a:off x="1428750" y="6707689"/>
            <a:ext cx="7874231" cy="1835151"/>
          </a:xfrm>
          <a:prstGeom prst="rect">
            <a:avLst/>
          </a:prstGeom>
        </p:spPr>
        <p:txBody>
          <a:bodyPr lIns="0" tIns="0" rIns="0" bIns="0" rtlCol="0" anchor="t">
            <a:spAutoFit/>
          </a:bodyPr>
          <a:lstStyle/>
          <a:p>
            <a:pPr>
              <a:lnSpc>
                <a:spcPts val="4899"/>
              </a:lnSpc>
            </a:pPr>
            <a:r>
              <a:rPr lang="en-US" sz="3499">
                <a:solidFill>
                  <a:srgbClr val="2A2E3A"/>
                </a:solidFill>
                <a:latin typeface="Montserrat"/>
              </a:rPr>
              <a:t>Môn: Lập Trình Web</a:t>
            </a:r>
          </a:p>
          <a:p>
            <a:pPr>
              <a:lnSpc>
                <a:spcPts val="4899"/>
              </a:lnSpc>
            </a:pPr>
            <a:r>
              <a:rPr lang="en-US" sz="3499">
                <a:solidFill>
                  <a:srgbClr val="2A2E3A"/>
                </a:solidFill>
                <a:latin typeface="Montserrat"/>
              </a:rPr>
              <a:t>GVHD: Nguyễn Thị Hoài</a:t>
            </a:r>
          </a:p>
          <a:p>
            <a:pPr>
              <a:lnSpc>
                <a:spcPts val="4899"/>
              </a:lnSpc>
            </a:pPr>
            <a:r>
              <a:rPr lang="en-US" sz="3499">
                <a:solidFill>
                  <a:srgbClr val="2A2E3A"/>
                </a:solidFill>
                <a:latin typeface="Montserrat"/>
              </a:rPr>
              <a:t>Nhóm thực hiện: 29 </a:t>
            </a:r>
          </a:p>
        </p:txBody>
      </p:sp>
      <p:sp>
        <p:nvSpPr>
          <p:cNvPr id="7" name="TextBox 7"/>
          <p:cNvSpPr txBox="1"/>
          <p:nvPr/>
        </p:nvSpPr>
        <p:spPr>
          <a:xfrm>
            <a:off x="1428750" y="4519059"/>
            <a:ext cx="12034157" cy="1409700"/>
          </a:xfrm>
          <a:prstGeom prst="rect">
            <a:avLst/>
          </a:prstGeom>
        </p:spPr>
        <p:txBody>
          <a:bodyPr lIns="0" tIns="0" rIns="0" bIns="0" rtlCol="0" anchor="t">
            <a:spAutoFit/>
          </a:bodyPr>
          <a:lstStyle/>
          <a:p>
            <a:pPr>
              <a:lnSpc>
                <a:spcPts val="11160"/>
              </a:lnSpc>
            </a:pPr>
            <a:r>
              <a:rPr lang="en-US" sz="9300">
                <a:solidFill>
                  <a:srgbClr val="2A2E3A"/>
                </a:solidFill>
                <a:latin typeface="Paytone One"/>
              </a:rPr>
              <a:t>SLEEPING DAY</a:t>
            </a:r>
          </a:p>
        </p:txBody>
      </p:sp>
    </p:spTree>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110578" y="-783398"/>
            <a:ext cx="13031070" cy="1128496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6786776" y="-286119"/>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a:off x="10068855" y="1028700"/>
            <a:ext cx="2695869" cy="2334501"/>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t="-28996" b="-20960"/>
              </a:stretch>
            </a:blipFill>
          </p:spPr>
        </p:sp>
      </p:grpSp>
      <p:grpSp>
        <p:nvGrpSpPr>
          <p:cNvPr id="8" name="Group 8"/>
          <p:cNvGrpSpPr/>
          <p:nvPr/>
        </p:nvGrpSpPr>
        <p:grpSpPr>
          <a:xfrm>
            <a:off x="8320317" y="3976249"/>
            <a:ext cx="2695869" cy="2334501"/>
            <a:chOff x="0" y="0"/>
            <a:chExt cx="4282440" cy="3708400"/>
          </a:xfrm>
        </p:grpSpPr>
        <p:sp>
          <p:nvSpPr>
            <p:cNvPr id="9" name="Freeform 9"/>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t="-20939"/>
              </a:stretch>
            </a:blipFill>
          </p:spPr>
        </p:sp>
      </p:grpSp>
      <p:grpSp>
        <p:nvGrpSpPr>
          <p:cNvPr id="10" name="Group 10"/>
          <p:cNvGrpSpPr/>
          <p:nvPr/>
        </p:nvGrpSpPr>
        <p:grpSpPr>
          <a:xfrm>
            <a:off x="6786776" y="7043640"/>
            <a:ext cx="2695869" cy="2334501"/>
            <a:chOff x="0" y="0"/>
            <a:chExt cx="4282440" cy="3708400"/>
          </a:xfrm>
        </p:grpSpPr>
        <p:sp>
          <p:nvSpPr>
            <p:cNvPr id="11" name="Freeform 11"/>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t="-19955" b="-30670"/>
              </a:stretch>
            </a:blipFill>
          </p:spPr>
        </p:sp>
      </p:grpSp>
      <p:sp>
        <p:nvSpPr>
          <p:cNvPr id="12" name="TextBox 12"/>
          <p:cNvSpPr txBox="1"/>
          <p:nvPr/>
        </p:nvSpPr>
        <p:spPr>
          <a:xfrm>
            <a:off x="12917124" y="1162140"/>
            <a:ext cx="4493889" cy="481330"/>
          </a:xfrm>
          <a:prstGeom prst="rect">
            <a:avLst/>
          </a:prstGeom>
        </p:spPr>
        <p:txBody>
          <a:bodyPr lIns="0" tIns="0" rIns="0" bIns="0" rtlCol="0" anchor="t">
            <a:spAutoFit/>
          </a:bodyPr>
          <a:lstStyle/>
          <a:p>
            <a:pPr marL="0" lvl="0" indent="0">
              <a:lnSpc>
                <a:spcPts val="3919"/>
              </a:lnSpc>
            </a:pPr>
            <a:r>
              <a:rPr lang="en-US" sz="2799">
                <a:solidFill>
                  <a:srgbClr val="000000"/>
                </a:solidFill>
                <a:latin typeface="Paytone One"/>
              </a:rPr>
              <a:t>HTML</a:t>
            </a:r>
          </a:p>
        </p:txBody>
      </p:sp>
      <p:sp>
        <p:nvSpPr>
          <p:cNvPr id="13" name="TextBox 13"/>
          <p:cNvSpPr txBox="1"/>
          <p:nvPr/>
        </p:nvSpPr>
        <p:spPr>
          <a:xfrm>
            <a:off x="12764724" y="1288302"/>
            <a:ext cx="5177849" cy="3479800"/>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000000"/>
                </a:solidFill>
                <a:latin typeface="Montserrat"/>
              </a:rPr>
              <a:t>Là ngôn ngữ đánh dấu siêu văn bản: Xác định cấu trúc và nội dung cơ bản của trang web.</a:t>
            </a:r>
          </a:p>
          <a:p>
            <a:pPr marL="539749" lvl="1" indent="-269875">
              <a:lnSpc>
                <a:spcPts val="3499"/>
              </a:lnSpc>
              <a:buFont typeface="Arial"/>
              <a:buChar char="•"/>
            </a:pPr>
            <a:r>
              <a:rPr lang="en-US" sz="2499">
                <a:solidFill>
                  <a:srgbClr val="000000"/>
                </a:solidFill>
                <a:latin typeface="Montserrat"/>
              </a:rPr>
              <a:t>Cung cấp các thẻ để định dạng nội dung: Tiêu đề, đoạn văn, hình ảnh, liên kết,...</a:t>
            </a:r>
          </a:p>
        </p:txBody>
      </p:sp>
      <p:sp>
        <p:nvSpPr>
          <p:cNvPr id="14" name="TextBox 14"/>
          <p:cNvSpPr txBox="1"/>
          <p:nvPr/>
        </p:nvSpPr>
        <p:spPr>
          <a:xfrm>
            <a:off x="11666935" y="4973184"/>
            <a:ext cx="5592365" cy="2603500"/>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000000"/>
                </a:solidFill>
                <a:latin typeface="Montserrat"/>
              </a:rPr>
              <a:t>Là ngôn ngữ bảng định kiểu: Kiểm soát cách hiển thị nội dung HTML. </a:t>
            </a:r>
          </a:p>
          <a:p>
            <a:pPr marL="539749" lvl="1" indent="-269875">
              <a:lnSpc>
                <a:spcPts val="3499"/>
              </a:lnSpc>
              <a:buFont typeface="Arial"/>
              <a:buChar char="•"/>
            </a:pPr>
            <a:r>
              <a:rPr lang="en-US" sz="2499">
                <a:solidFill>
                  <a:srgbClr val="000000"/>
                </a:solidFill>
                <a:latin typeface="Montserrat"/>
              </a:rPr>
              <a:t>Định dạng giao diện website: Màu sắc, bố cục, kiểu chữ, font chữ,...</a:t>
            </a:r>
          </a:p>
        </p:txBody>
      </p:sp>
      <p:sp>
        <p:nvSpPr>
          <p:cNvPr id="15" name="TextBox 15"/>
          <p:cNvSpPr txBox="1"/>
          <p:nvPr/>
        </p:nvSpPr>
        <p:spPr>
          <a:xfrm>
            <a:off x="11416790" y="4393884"/>
            <a:ext cx="4493889" cy="481330"/>
          </a:xfrm>
          <a:prstGeom prst="rect">
            <a:avLst/>
          </a:prstGeom>
        </p:spPr>
        <p:txBody>
          <a:bodyPr lIns="0" tIns="0" rIns="0" bIns="0" rtlCol="0" anchor="t">
            <a:spAutoFit/>
          </a:bodyPr>
          <a:lstStyle/>
          <a:p>
            <a:pPr marL="0" lvl="0" indent="0">
              <a:lnSpc>
                <a:spcPts val="3919"/>
              </a:lnSpc>
            </a:pPr>
            <a:r>
              <a:rPr lang="en-US" sz="2799">
                <a:solidFill>
                  <a:srgbClr val="000000"/>
                </a:solidFill>
                <a:latin typeface="Paytone One"/>
              </a:rPr>
              <a:t>CSS</a:t>
            </a:r>
          </a:p>
        </p:txBody>
      </p:sp>
      <p:sp>
        <p:nvSpPr>
          <p:cNvPr id="16" name="TextBox 16"/>
          <p:cNvSpPr txBox="1"/>
          <p:nvPr/>
        </p:nvSpPr>
        <p:spPr>
          <a:xfrm>
            <a:off x="10068855" y="8375650"/>
            <a:ext cx="6807737" cy="1727200"/>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000000"/>
                </a:solidFill>
                <a:latin typeface="Montserrat"/>
              </a:rPr>
              <a:t>Là ngôn ngữ lập trình: Mang lại tính năng tương tác cho website. </a:t>
            </a:r>
          </a:p>
          <a:p>
            <a:pPr marL="539749" lvl="1" indent="-269875">
              <a:lnSpc>
                <a:spcPts val="3499"/>
              </a:lnSpc>
              <a:buFont typeface="Arial"/>
              <a:buChar char="•"/>
            </a:pPr>
            <a:r>
              <a:rPr lang="en-US" sz="2499">
                <a:solidFill>
                  <a:srgbClr val="000000"/>
                </a:solidFill>
                <a:latin typeface="Montserrat"/>
              </a:rPr>
              <a:t>Tạo các hiệu ứng động: Menu thả xuống, slideshow, animation,...</a:t>
            </a:r>
          </a:p>
        </p:txBody>
      </p:sp>
      <p:sp>
        <p:nvSpPr>
          <p:cNvPr id="17" name="TextBox 17"/>
          <p:cNvSpPr txBox="1"/>
          <p:nvPr/>
        </p:nvSpPr>
        <p:spPr>
          <a:xfrm>
            <a:off x="10006521" y="7655604"/>
            <a:ext cx="4493889" cy="481330"/>
          </a:xfrm>
          <a:prstGeom prst="rect">
            <a:avLst/>
          </a:prstGeom>
        </p:spPr>
        <p:txBody>
          <a:bodyPr lIns="0" tIns="0" rIns="0" bIns="0" rtlCol="0" anchor="t">
            <a:spAutoFit/>
          </a:bodyPr>
          <a:lstStyle/>
          <a:p>
            <a:pPr marL="0" lvl="0" indent="0">
              <a:lnSpc>
                <a:spcPts val="3919"/>
              </a:lnSpc>
            </a:pPr>
            <a:r>
              <a:rPr lang="en-US" sz="2799">
                <a:solidFill>
                  <a:srgbClr val="000000"/>
                </a:solidFill>
                <a:latin typeface="Paytone One"/>
              </a:rPr>
              <a:t>JAVASCRIPT</a:t>
            </a:r>
          </a:p>
        </p:txBody>
      </p:sp>
      <p:sp>
        <p:nvSpPr>
          <p:cNvPr id="18" name="TextBox 18"/>
          <p:cNvSpPr txBox="1"/>
          <p:nvPr/>
        </p:nvSpPr>
        <p:spPr>
          <a:xfrm>
            <a:off x="347974" y="3152775"/>
            <a:ext cx="6113968" cy="1990725"/>
          </a:xfrm>
          <a:prstGeom prst="rect">
            <a:avLst/>
          </a:prstGeom>
        </p:spPr>
        <p:txBody>
          <a:bodyPr lIns="0" tIns="0" rIns="0" bIns="0" rtlCol="0" anchor="t">
            <a:spAutoFit/>
          </a:bodyPr>
          <a:lstStyle/>
          <a:p>
            <a:pPr>
              <a:lnSpc>
                <a:spcPts val="7800"/>
              </a:lnSpc>
              <a:spcBef>
                <a:spcPct val="0"/>
              </a:spcBef>
            </a:pPr>
            <a:r>
              <a:rPr lang="en-US" sz="6000" spc="-168">
                <a:solidFill>
                  <a:srgbClr val="F4F4F4"/>
                </a:solidFill>
                <a:latin typeface="Arimo"/>
              </a:rPr>
              <a:t>Các ngôn ngữ lập trình được dùng</a:t>
            </a:r>
          </a:p>
        </p:txBody>
      </p:sp>
    </p:spTree>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79016" y="8511920"/>
            <a:ext cx="10656545" cy="144458"/>
            <a:chOff x="0" y="0"/>
            <a:chExt cx="45398786" cy="635000"/>
          </a:xfrm>
        </p:grpSpPr>
        <p:sp>
          <p:nvSpPr>
            <p:cNvPr id="3" name="Freeform 3"/>
            <p:cNvSpPr/>
            <p:nvPr/>
          </p:nvSpPr>
          <p:spPr>
            <a:xfrm>
              <a:off x="-16002" y="212852"/>
              <a:ext cx="45430790" cy="209296"/>
            </a:xfrm>
            <a:custGeom>
              <a:avLst/>
              <a:gdLst/>
              <a:ahLst/>
              <a:cxnLst/>
              <a:rect l="l" t="t" r="r" b="b"/>
              <a:pathLst>
                <a:path w="45430790" h="209296">
                  <a:moveTo>
                    <a:pt x="45307982" y="9398"/>
                  </a:moveTo>
                  <a:lnTo>
                    <a:pt x="42538355" y="9398"/>
                  </a:lnTo>
                  <a:lnTo>
                    <a:pt x="30819170" y="9398"/>
                  </a:lnTo>
                  <a:lnTo>
                    <a:pt x="16600075" y="9398"/>
                  </a:lnTo>
                  <a:lnTo>
                    <a:pt x="4305317" y="9398"/>
                  </a:lnTo>
                  <a:cubicBezTo>
                    <a:pt x="2317822" y="9398"/>
                    <a:pt x="381000" y="0"/>
                    <a:pt x="133350" y="9398"/>
                  </a:cubicBezTo>
                  <a:cubicBezTo>
                    <a:pt x="129794" y="9525"/>
                    <a:pt x="126365" y="9398"/>
                    <a:pt x="122809" y="9398"/>
                  </a:cubicBezTo>
                  <a:cubicBezTo>
                    <a:pt x="254" y="9398"/>
                    <a:pt x="0" y="199898"/>
                    <a:pt x="122809" y="199898"/>
                  </a:cubicBezTo>
                  <a:lnTo>
                    <a:pt x="3167423" y="199898"/>
                  </a:lnTo>
                  <a:lnTo>
                    <a:pt x="14886612" y="199898"/>
                  </a:lnTo>
                  <a:lnTo>
                    <a:pt x="29105705" y="199898"/>
                  </a:lnTo>
                  <a:lnTo>
                    <a:pt x="41400465" y="199898"/>
                  </a:lnTo>
                  <a:cubicBezTo>
                    <a:pt x="43387956" y="199898"/>
                    <a:pt x="45049790" y="209296"/>
                    <a:pt x="45297440" y="199898"/>
                  </a:cubicBezTo>
                  <a:cubicBezTo>
                    <a:pt x="45300996" y="199771"/>
                    <a:pt x="45304425" y="199898"/>
                    <a:pt x="45307982" y="199898"/>
                  </a:cubicBezTo>
                  <a:cubicBezTo>
                    <a:pt x="45430535" y="199898"/>
                    <a:pt x="45430790" y="9398"/>
                    <a:pt x="45307982" y="9398"/>
                  </a:cubicBezTo>
                  <a:close/>
                </a:path>
              </a:pathLst>
            </a:custGeom>
            <a:solidFill>
              <a:srgbClr val="13538A"/>
            </a:solidFill>
          </p:spPr>
        </p:sp>
      </p:grpSp>
      <p:grpSp>
        <p:nvGrpSpPr>
          <p:cNvPr id="4" name="Group 4"/>
          <p:cNvGrpSpPr/>
          <p:nvPr/>
        </p:nvGrpSpPr>
        <p:grpSpPr>
          <a:xfrm>
            <a:off x="3637998" y="1448808"/>
            <a:ext cx="10975292" cy="144458"/>
            <a:chOff x="0" y="0"/>
            <a:chExt cx="46756705" cy="635000"/>
          </a:xfrm>
        </p:grpSpPr>
        <p:sp>
          <p:nvSpPr>
            <p:cNvPr id="5" name="Freeform 5"/>
            <p:cNvSpPr/>
            <p:nvPr/>
          </p:nvSpPr>
          <p:spPr>
            <a:xfrm>
              <a:off x="-16002" y="212852"/>
              <a:ext cx="46788710" cy="209296"/>
            </a:xfrm>
            <a:custGeom>
              <a:avLst/>
              <a:gdLst/>
              <a:ahLst/>
              <a:cxnLst/>
              <a:rect l="l" t="t" r="r" b="b"/>
              <a:pathLst>
                <a:path w="46788710" h="209296">
                  <a:moveTo>
                    <a:pt x="46665899" y="9398"/>
                  </a:moveTo>
                  <a:lnTo>
                    <a:pt x="43821316" y="9398"/>
                  </a:lnTo>
                  <a:lnTo>
                    <a:pt x="31745402" y="9398"/>
                  </a:lnTo>
                  <a:lnTo>
                    <a:pt x="17093482" y="9398"/>
                  </a:lnTo>
                  <a:lnTo>
                    <a:pt x="4424477" y="9398"/>
                  </a:lnTo>
                  <a:cubicBezTo>
                    <a:pt x="2376484" y="9398"/>
                    <a:pt x="381000" y="0"/>
                    <a:pt x="133350" y="9398"/>
                  </a:cubicBezTo>
                  <a:cubicBezTo>
                    <a:pt x="129794" y="9525"/>
                    <a:pt x="126365" y="9398"/>
                    <a:pt x="122809" y="9398"/>
                  </a:cubicBezTo>
                  <a:cubicBezTo>
                    <a:pt x="254" y="9398"/>
                    <a:pt x="0" y="199898"/>
                    <a:pt x="122809" y="199898"/>
                  </a:cubicBezTo>
                  <a:lnTo>
                    <a:pt x="3251946" y="199898"/>
                  </a:lnTo>
                  <a:lnTo>
                    <a:pt x="15327863" y="199898"/>
                  </a:lnTo>
                  <a:lnTo>
                    <a:pt x="29979779" y="199898"/>
                  </a:lnTo>
                  <a:lnTo>
                    <a:pt x="42648786" y="199898"/>
                  </a:lnTo>
                  <a:cubicBezTo>
                    <a:pt x="44696779" y="199898"/>
                    <a:pt x="46407710" y="209296"/>
                    <a:pt x="46655360" y="199898"/>
                  </a:cubicBezTo>
                  <a:cubicBezTo>
                    <a:pt x="46658916" y="199771"/>
                    <a:pt x="46662342" y="199898"/>
                    <a:pt x="46665899" y="199898"/>
                  </a:cubicBezTo>
                  <a:cubicBezTo>
                    <a:pt x="46788456" y="199898"/>
                    <a:pt x="46788710" y="9398"/>
                    <a:pt x="46665899" y="9398"/>
                  </a:cubicBezTo>
                  <a:close/>
                </a:path>
              </a:pathLst>
            </a:custGeom>
            <a:solidFill>
              <a:srgbClr val="86EAE9"/>
            </a:solidFill>
          </p:spPr>
        </p:sp>
      </p:grpSp>
      <p:grpSp>
        <p:nvGrpSpPr>
          <p:cNvPr id="6" name="Group 6"/>
          <p:cNvGrpSpPr/>
          <p:nvPr/>
        </p:nvGrpSpPr>
        <p:grpSpPr>
          <a:xfrm rot="-5400000">
            <a:off x="8321572" y="2234437"/>
            <a:ext cx="1620764" cy="144458"/>
            <a:chOff x="0" y="0"/>
            <a:chExt cx="6904743" cy="635000"/>
          </a:xfrm>
        </p:grpSpPr>
        <p:sp>
          <p:nvSpPr>
            <p:cNvPr id="7" name="Freeform 7"/>
            <p:cNvSpPr/>
            <p:nvPr/>
          </p:nvSpPr>
          <p:spPr>
            <a:xfrm>
              <a:off x="-16002" y="212852"/>
              <a:ext cx="6936747" cy="209296"/>
            </a:xfrm>
            <a:custGeom>
              <a:avLst/>
              <a:gdLst/>
              <a:ahLst/>
              <a:cxnLst/>
              <a:rect l="l" t="t" r="r" b="b"/>
              <a:pathLst>
                <a:path w="6936747" h="209296">
                  <a:moveTo>
                    <a:pt x="6813938" y="9398"/>
                  </a:moveTo>
                  <a:lnTo>
                    <a:pt x="6169270" y="9398"/>
                  </a:lnTo>
                  <a:lnTo>
                    <a:pt x="4562530" y="9398"/>
                  </a:lnTo>
                  <a:lnTo>
                    <a:pt x="2613045" y="9398"/>
                  </a:lnTo>
                  <a:lnTo>
                    <a:pt x="927393" y="9398"/>
                  </a:lnTo>
                  <a:cubicBezTo>
                    <a:pt x="654901" y="9398"/>
                    <a:pt x="381000" y="0"/>
                    <a:pt x="133350" y="9398"/>
                  </a:cubicBezTo>
                  <a:cubicBezTo>
                    <a:pt x="129794" y="9525"/>
                    <a:pt x="126365" y="9398"/>
                    <a:pt x="122809" y="9398"/>
                  </a:cubicBezTo>
                  <a:cubicBezTo>
                    <a:pt x="254" y="9398"/>
                    <a:pt x="0" y="199898"/>
                    <a:pt x="122809" y="199898"/>
                  </a:cubicBezTo>
                  <a:lnTo>
                    <a:pt x="771384" y="199898"/>
                  </a:lnTo>
                  <a:lnTo>
                    <a:pt x="2378124" y="199898"/>
                  </a:lnTo>
                  <a:lnTo>
                    <a:pt x="4327609" y="199898"/>
                  </a:lnTo>
                  <a:lnTo>
                    <a:pt x="6013261" y="199898"/>
                  </a:lnTo>
                  <a:cubicBezTo>
                    <a:pt x="6285753" y="199898"/>
                    <a:pt x="6555747" y="209296"/>
                    <a:pt x="6803397" y="199898"/>
                  </a:cubicBezTo>
                  <a:cubicBezTo>
                    <a:pt x="6806953" y="199771"/>
                    <a:pt x="6810382" y="199898"/>
                    <a:pt x="6813938" y="199898"/>
                  </a:cubicBezTo>
                  <a:cubicBezTo>
                    <a:pt x="6936493" y="199898"/>
                    <a:pt x="6936747" y="9398"/>
                    <a:pt x="6813938" y="9398"/>
                  </a:cubicBezTo>
                  <a:close/>
                </a:path>
              </a:pathLst>
            </a:custGeom>
            <a:solidFill>
              <a:srgbClr val="3EDAD8"/>
            </a:solidFill>
          </p:spPr>
        </p:sp>
      </p:grpSp>
      <p:grpSp>
        <p:nvGrpSpPr>
          <p:cNvPr id="8" name="Group 8"/>
          <p:cNvGrpSpPr/>
          <p:nvPr/>
        </p:nvGrpSpPr>
        <p:grpSpPr>
          <a:xfrm>
            <a:off x="3032941" y="5711671"/>
            <a:ext cx="12405507" cy="168167"/>
            <a:chOff x="0" y="0"/>
            <a:chExt cx="45398786" cy="635000"/>
          </a:xfrm>
        </p:grpSpPr>
        <p:sp>
          <p:nvSpPr>
            <p:cNvPr id="9" name="Freeform 9"/>
            <p:cNvSpPr/>
            <p:nvPr/>
          </p:nvSpPr>
          <p:spPr>
            <a:xfrm>
              <a:off x="-16002" y="212852"/>
              <a:ext cx="45430790" cy="209296"/>
            </a:xfrm>
            <a:custGeom>
              <a:avLst/>
              <a:gdLst/>
              <a:ahLst/>
              <a:cxnLst/>
              <a:rect l="l" t="t" r="r" b="b"/>
              <a:pathLst>
                <a:path w="45430790" h="209296">
                  <a:moveTo>
                    <a:pt x="45307982" y="9398"/>
                  </a:moveTo>
                  <a:lnTo>
                    <a:pt x="42538355" y="9398"/>
                  </a:lnTo>
                  <a:lnTo>
                    <a:pt x="30819170" y="9398"/>
                  </a:lnTo>
                  <a:lnTo>
                    <a:pt x="16600075" y="9398"/>
                  </a:lnTo>
                  <a:lnTo>
                    <a:pt x="4305317" y="9398"/>
                  </a:lnTo>
                  <a:cubicBezTo>
                    <a:pt x="2317822" y="9398"/>
                    <a:pt x="381000" y="0"/>
                    <a:pt x="133350" y="9398"/>
                  </a:cubicBezTo>
                  <a:cubicBezTo>
                    <a:pt x="129794" y="9525"/>
                    <a:pt x="126365" y="9398"/>
                    <a:pt x="122809" y="9398"/>
                  </a:cubicBezTo>
                  <a:cubicBezTo>
                    <a:pt x="254" y="9398"/>
                    <a:pt x="0" y="199898"/>
                    <a:pt x="122809" y="199898"/>
                  </a:cubicBezTo>
                  <a:lnTo>
                    <a:pt x="3167423" y="199898"/>
                  </a:lnTo>
                  <a:lnTo>
                    <a:pt x="14886612" y="199898"/>
                  </a:lnTo>
                  <a:lnTo>
                    <a:pt x="29105705" y="199898"/>
                  </a:lnTo>
                  <a:lnTo>
                    <a:pt x="41400465" y="199898"/>
                  </a:lnTo>
                  <a:cubicBezTo>
                    <a:pt x="43387956" y="199898"/>
                    <a:pt x="45049790" y="209296"/>
                    <a:pt x="45297440" y="199898"/>
                  </a:cubicBezTo>
                  <a:cubicBezTo>
                    <a:pt x="45300996" y="199771"/>
                    <a:pt x="45304425" y="199898"/>
                    <a:pt x="45307982" y="199898"/>
                  </a:cubicBezTo>
                  <a:cubicBezTo>
                    <a:pt x="45430535" y="199898"/>
                    <a:pt x="45430790" y="9398"/>
                    <a:pt x="45307982" y="9398"/>
                  </a:cubicBezTo>
                  <a:close/>
                </a:path>
              </a:pathLst>
            </a:custGeom>
            <a:solidFill>
              <a:srgbClr val="13538A"/>
            </a:solidFill>
          </p:spPr>
        </p:sp>
      </p:grpSp>
      <p:grpSp>
        <p:nvGrpSpPr>
          <p:cNvPr id="10" name="Group 10"/>
          <p:cNvGrpSpPr/>
          <p:nvPr/>
        </p:nvGrpSpPr>
        <p:grpSpPr>
          <a:xfrm rot="-5400000">
            <a:off x="7079029" y="6549580"/>
            <a:ext cx="4069138" cy="144458"/>
            <a:chOff x="0" y="0"/>
            <a:chExt cx="17335256" cy="635000"/>
          </a:xfrm>
        </p:grpSpPr>
        <p:sp>
          <p:nvSpPr>
            <p:cNvPr id="11" name="Freeform 11"/>
            <p:cNvSpPr/>
            <p:nvPr/>
          </p:nvSpPr>
          <p:spPr>
            <a:xfrm>
              <a:off x="-16002" y="212852"/>
              <a:ext cx="17367261" cy="209296"/>
            </a:xfrm>
            <a:custGeom>
              <a:avLst/>
              <a:gdLst/>
              <a:ahLst/>
              <a:cxnLst/>
              <a:rect l="l" t="t" r="r" b="b"/>
              <a:pathLst>
                <a:path w="17367261" h="209296">
                  <a:moveTo>
                    <a:pt x="17244451" y="9398"/>
                  </a:moveTo>
                  <a:lnTo>
                    <a:pt x="16023995" y="9398"/>
                  </a:lnTo>
                  <a:lnTo>
                    <a:pt x="11677143" y="9398"/>
                  </a:lnTo>
                  <a:lnTo>
                    <a:pt x="6403032" y="9398"/>
                  </a:lnTo>
                  <a:lnTo>
                    <a:pt x="1842690" y="9398"/>
                  </a:lnTo>
                  <a:cubicBezTo>
                    <a:pt x="1105493" y="9398"/>
                    <a:pt x="381000" y="0"/>
                    <a:pt x="133350" y="9398"/>
                  </a:cubicBezTo>
                  <a:cubicBezTo>
                    <a:pt x="129794" y="9525"/>
                    <a:pt x="126365" y="9398"/>
                    <a:pt x="122809" y="9398"/>
                  </a:cubicBezTo>
                  <a:cubicBezTo>
                    <a:pt x="254" y="9398"/>
                    <a:pt x="0" y="199898"/>
                    <a:pt x="122809" y="199898"/>
                  </a:cubicBezTo>
                  <a:lnTo>
                    <a:pt x="1420625" y="199898"/>
                  </a:lnTo>
                  <a:lnTo>
                    <a:pt x="5767478" y="199898"/>
                  </a:lnTo>
                  <a:lnTo>
                    <a:pt x="11041589" y="199898"/>
                  </a:lnTo>
                  <a:lnTo>
                    <a:pt x="15601931" y="199898"/>
                  </a:lnTo>
                  <a:cubicBezTo>
                    <a:pt x="16339127" y="199898"/>
                    <a:pt x="16986261" y="209296"/>
                    <a:pt x="17233911" y="199898"/>
                  </a:cubicBezTo>
                  <a:cubicBezTo>
                    <a:pt x="17237466" y="199771"/>
                    <a:pt x="17240895" y="199898"/>
                    <a:pt x="17244451" y="199898"/>
                  </a:cubicBezTo>
                  <a:cubicBezTo>
                    <a:pt x="17367006" y="199898"/>
                    <a:pt x="17367261" y="9398"/>
                    <a:pt x="17244451" y="9398"/>
                  </a:cubicBezTo>
                  <a:close/>
                </a:path>
              </a:pathLst>
            </a:custGeom>
            <a:solidFill>
              <a:srgbClr val="2C92D5"/>
            </a:solidFill>
          </p:spPr>
        </p:sp>
      </p:grpSp>
      <p:grpSp>
        <p:nvGrpSpPr>
          <p:cNvPr id="12" name="Group 12"/>
          <p:cNvGrpSpPr/>
          <p:nvPr/>
        </p:nvGrpSpPr>
        <p:grpSpPr>
          <a:xfrm>
            <a:off x="5305272" y="3036001"/>
            <a:ext cx="7539451" cy="1633554"/>
            <a:chOff x="0" y="0"/>
            <a:chExt cx="5049317" cy="1106170"/>
          </a:xfrm>
        </p:grpSpPr>
        <p:sp>
          <p:nvSpPr>
            <p:cNvPr id="13" name="Freeform 13"/>
            <p:cNvSpPr/>
            <p:nvPr/>
          </p:nvSpPr>
          <p:spPr>
            <a:xfrm>
              <a:off x="0" y="0"/>
              <a:ext cx="5050587" cy="1107440"/>
            </a:xfrm>
            <a:custGeom>
              <a:avLst/>
              <a:gdLst/>
              <a:ahLst/>
              <a:cxnLst/>
              <a:rect l="l" t="t" r="r" b="b"/>
              <a:pathLst>
                <a:path w="5050587" h="1107440">
                  <a:moveTo>
                    <a:pt x="4496867" y="45720"/>
                  </a:moveTo>
                  <a:cubicBezTo>
                    <a:pt x="4776267" y="45720"/>
                    <a:pt x="5003597" y="273050"/>
                    <a:pt x="5003597" y="552450"/>
                  </a:cubicBezTo>
                  <a:cubicBezTo>
                    <a:pt x="5003597" y="831850"/>
                    <a:pt x="4776267" y="1059180"/>
                    <a:pt x="4496867" y="1059180"/>
                  </a:cubicBezTo>
                  <a:lnTo>
                    <a:pt x="553720" y="1059180"/>
                  </a:lnTo>
                  <a:cubicBezTo>
                    <a:pt x="274320" y="1059180"/>
                    <a:pt x="46990" y="831850"/>
                    <a:pt x="46990" y="552450"/>
                  </a:cubicBezTo>
                  <a:cubicBezTo>
                    <a:pt x="46990" y="273050"/>
                    <a:pt x="274320" y="45720"/>
                    <a:pt x="553720" y="45720"/>
                  </a:cubicBezTo>
                  <a:lnTo>
                    <a:pt x="4496867" y="45720"/>
                  </a:lnTo>
                  <a:moveTo>
                    <a:pt x="4496867" y="0"/>
                  </a:moveTo>
                  <a:lnTo>
                    <a:pt x="553720" y="0"/>
                  </a:lnTo>
                  <a:cubicBezTo>
                    <a:pt x="247650" y="0"/>
                    <a:pt x="0" y="247650"/>
                    <a:pt x="0" y="553720"/>
                  </a:cubicBezTo>
                  <a:cubicBezTo>
                    <a:pt x="0" y="859790"/>
                    <a:pt x="247650" y="1107440"/>
                    <a:pt x="553720" y="1107440"/>
                  </a:cubicBezTo>
                  <a:lnTo>
                    <a:pt x="4496867" y="1107440"/>
                  </a:lnTo>
                  <a:cubicBezTo>
                    <a:pt x="4802937" y="1107440"/>
                    <a:pt x="5050587" y="859790"/>
                    <a:pt x="5050587" y="553720"/>
                  </a:cubicBezTo>
                  <a:cubicBezTo>
                    <a:pt x="5049317" y="247650"/>
                    <a:pt x="4801667" y="0"/>
                    <a:pt x="4496867" y="0"/>
                  </a:cubicBezTo>
                  <a:close/>
                </a:path>
              </a:pathLst>
            </a:custGeom>
            <a:solidFill>
              <a:srgbClr val="37C9EF"/>
            </a:solidFill>
          </p:spPr>
        </p:sp>
      </p:grpSp>
      <p:sp>
        <p:nvSpPr>
          <p:cNvPr id="14" name="TextBox 14"/>
          <p:cNvSpPr txBox="1"/>
          <p:nvPr/>
        </p:nvSpPr>
        <p:spPr>
          <a:xfrm>
            <a:off x="6391113" y="3616876"/>
            <a:ext cx="5367770" cy="433705"/>
          </a:xfrm>
          <a:prstGeom prst="rect">
            <a:avLst/>
          </a:prstGeom>
        </p:spPr>
        <p:txBody>
          <a:bodyPr lIns="0" tIns="0" rIns="0" bIns="0" rtlCol="0" anchor="t">
            <a:spAutoFit/>
          </a:bodyPr>
          <a:lstStyle/>
          <a:p>
            <a:pPr marL="0" lvl="0" indent="0" algn="ctr">
              <a:lnSpc>
                <a:spcPts val="3380"/>
              </a:lnSpc>
            </a:pPr>
            <a:r>
              <a:rPr lang="en-US" sz="2600" spc="77">
                <a:solidFill>
                  <a:srgbClr val="191919"/>
                </a:solidFill>
                <a:latin typeface="Arimo Bold"/>
              </a:rPr>
              <a:t>SLEPING DAY RESTAURANT</a:t>
            </a:r>
          </a:p>
        </p:txBody>
      </p:sp>
      <p:grpSp>
        <p:nvGrpSpPr>
          <p:cNvPr id="15" name="Group 15"/>
          <p:cNvGrpSpPr/>
          <p:nvPr/>
        </p:nvGrpSpPr>
        <p:grpSpPr>
          <a:xfrm>
            <a:off x="4636431" y="8038535"/>
            <a:ext cx="3917545" cy="1091228"/>
            <a:chOff x="0" y="0"/>
            <a:chExt cx="3898959" cy="1112520"/>
          </a:xfrm>
        </p:grpSpPr>
        <p:sp>
          <p:nvSpPr>
            <p:cNvPr id="16" name="Freeform 16"/>
            <p:cNvSpPr/>
            <p:nvPr/>
          </p:nvSpPr>
          <p:spPr>
            <a:xfrm>
              <a:off x="0" y="0"/>
              <a:ext cx="3898959" cy="1113790"/>
            </a:xfrm>
            <a:custGeom>
              <a:avLst/>
              <a:gdLst/>
              <a:ahLst/>
              <a:cxnLst/>
              <a:rect l="l" t="t" r="r" b="b"/>
              <a:pathLst>
                <a:path w="3898959" h="1113790">
                  <a:moveTo>
                    <a:pt x="3346509" y="0"/>
                  </a:moveTo>
                  <a:lnTo>
                    <a:pt x="553720" y="0"/>
                  </a:lnTo>
                  <a:cubicBezTo>
                    <a:pt x="247650" y="0"/>
                    <a:pt x="0" y="247650"/>
                    <a:pt x="0" y="553720"/>
                  </a:cubicBezTo>
                  <a:cubicBezTo>
                    <a:pt x="0" y="859790"/>
                    <a:pt x="247650" y="1107440"/>
                    <a:pt x="553720" y="1107440"/>
                  </a:cubicBezTo>
                  <a:lnTo>
                    <a:pt x="3346509" y="1113790"/>
                  </a:lnTo>
                  <a:lnTo>
                    <a:pt x="3898959" y="558800"/>
                  </a:lnTo>
                  <a:lnTo>
                    <a:pt x="3346509" y="0"/>
                  </a:lnTo>
                  <a:close/>
                </a:path>
              </a:pathLst>
            </a:custGeom>
            <a:solidFill>
              <a:srgbClr val="2C92D5"/>
            </a:solidFill>
          </p:spPr>
        </p:sp>
        <p:sp>
          <p:nvSpPr>
            <p:cNvPr id="17" name="Freeform 17"/>
            <p:cNvSpPr/>
            <p:nvPr/>
          </p:nvSpPr>
          <p:spPr>
            <a:xfrm>
              <a:off x="144174" y="172686"/>
              <a:ext cx="796232" cy="762069"/>
            </a:xfrm>
            <a:custGeom>
              <a:avLst/>
              <a:gdLst/>
              <a:ahLst/>
              <a:cxnLst/>
              <a:rect l="l" t="t" r="r" b="b"/>
              <a:pathLst>
                <a:path w="796232" h="762069">
                  <a:moveTo>
                    <a:pt x="398116" y="34"/>
                  </a:moveTo>
                  <a:cubicBezTo>
                    <a:pt x="261975" y="0"/>
                    <a:pt x="136161" y="72610"/>
                    <a:pt x="68080" y="190506"/>
                  </a:cubicBezTo>
                  <a:cubicBezTo>
                    <a:pt x="0" y="308402"/>
                    <a:pt x="0" y="453666"/>
                    <a:pt x="68080" y="571562"/>
                  </a:cubicBezTo>
                  <a:cubicBezTo>
                    <a:pt x="136161" y="689458"/>
                    <a:pt x="261975" y="762068"/>
                    <a:pt x="398116" y="762034"/>
                  </a:cubicBezTo>
                  <a:cubicBezTo>
                    <a:pt x="534257" y="762068"/>
                    <a:pt x="660071" y="689458"/>
                    <a:pt x="728152" y="571562"/>
                  </a:cubicBezTo>
                  <a:cubicBezTo>
                    <a:pt x="796232" y="453666"/>
                    <a:pt x="796232" y="308402"/>
                    <a:pt x="728152" y="190506"/>
                  </a:cubicBezTo>
                  <a:cubicBezTo>
                    <a:pt x="660071" y="72610"/>
                    <a:pt x="534257" y="0"/>
                    <a:pt x="398116" y="34"/>
                  </a:cubicBezTo>
                  <a:close/>
                </a:path>
              </a:pathLst>
            </a:custGeom>
            <a:solidFill>
              <a:srgbClr val="FFFFFF"/>
            </a:solidFill>
          </p:spPr>
        </p:sp>
      </p:grpSp>
      <p:grpSp>
        <p:nvGrpSpPr>
          <p:cNvPr id="18" name="Group 18"/>
          <p:cNvGrpSpPr/>
          <p:nvPr/>
        </p:nvGrpSpPr>
        <p:grpSpPr>
          <a:xfrm rot="-10800000">
            <a:off x="9715668" y="975423"/>
            <a:ext cx="3917545" cy="1091228"/>
            <a:chOff x="0" y="0"/>
            <a:chExt cx="3898959" cy="1112520"/>
          </a:xfrm>
        </p:grpSpPr>
        <p:sp>
          <p:nvSpPr>
            <p:cNvPr id="19" name="Freeform 19"/>
            <p:cNvSpPr/>
            <p:nvPr/>
          </p:nvSpPr>
          <p:spPr>
            <a:xfrm>
              <a:off x="0" y="0"/>
              <a:ext cx="3898959" cy="1113790"/>
            </a:xfrm>
            <a:custGeom>
              <a:avLst/>
              <a:gdLst/>
              <a:ahLst/>
              <a:cxnLst/>
              <a:rect l="l" t="t" r="r" b="b"/>
              <a:pathLst>
                <a:path w="3898959" h="1113790">
                  <a:moveTo>
                    <a:pt x="3346509" y="0"/>
                  </a:moveTo>
                  <a:lnTo>
                    <a:pt x="553720" y="0"/>
                  </a:lnTo>
                  <a:cubicBezTo>
                    <a:pt x="247650" y="0"/>
                    <a:pt x="0" y="247650"/>
                    <a:pt x="0" y="553720"/>
                  </a:cubicBezTo>
                  <a:cubicBezTo>
                    <a:pt x="0" y="859790"/>
                    <a:pt x="247650" y="1107440"/>
                    <a:pt x="553720" y="1107440"/>
                  </a:cubicBezTo>
                  <a:lnTo>
                    <a:pt x="3346509" y="1113790"/>
                  </a:lnTo>
                  <a:lnTo>
                    <a:pt x="3898959" y="558800"/>
                  </a:lnTo>
                  <a:lnTo>
                    <a:pt x="3346509" y="0"/>
                  </a:lnTo>
                  <a:close/>
                </a:path>
              </a:pathLst>
            </a:custGeom>
            <a:solidFill>
              <a:srgbClr val="3EDAD8"/>
            </a:solidFill>
          </p:spPr>
        </p:sp>
        <p:sp>
          <p:nvSpPr>
            <p:cNvPr id="20" name="Freeform 20"/>
            <p:cNvSpPr/>
            <p:nvPr/>
          </p:nvSpPr>
          <p:spPr>
            <a:xfrm>
              <a:off x="144174" y="172686"/>
              <a:ext cx="796232" cy="762069"/>
            </a:xfrm>
            <a:custGeom>
              <a:avLst/>
              <a:gdLst/>
              <a:ahLst/>
              <a:cxnLst/>
              <a:rect l="l" t="t" r="r" b="b"/>
              <a:pathLst>
                <a:path w="796232" h="762069">
                  <a:moveTo>
                    <a:pt x="398116" y="34"/>
                  </a:moveTo>
                  <a:cubicBezTo>
                    <a:pt x="261975" y="0"/>
                    <a:pt x="136161" y="72610"/>
                    <a:pt x="68080" y="190506"/>
                  </a:cubicBezTo>
                  <a:cubicBezTo>
                    <a:pt x="0" y="308402"/>
                    <a:pt x="0" y="453666"/>
                    <a:pt x="68080" y="571562"/>
                  </a:cubicBezTo>
                  <a:cubicBezTo>
                    <a:pt x="136161" y="689458"/>
                    <a:pt x="261975" y="762068"/>
                    <a:pt x="398116" y="762034"/>
                  </a:cubicBezTo>
                  <a:cubicBezTo>
                    <a:pt x="534257" y="762068"/>
                    <a:pt x="660071" y="689458"/>
                    <a:pt x="728152" y="571562"/>
                  </a:cubicBezTo>
                  <a:cubicBezTo>
                    <a:pt x="796232" y="453666"/>
                    <a:pt x="796232" y="308402"/>
                    <a:pt x="728152" y="190506"/>
                  </a:cubicBezTo>
                  <a:cubicBezTo>
                    <a:pt x="660071" y="72610"/>
                    <a:pt x="534257" y="0"/>
                    <a:pt x="398116" y="34"/>
                  </a:cubicBezTo>
                  <a:close/>
                </a:path>
              </a:pathLst>
            </a:custGeom>
            <a:solidFill>
              <a:srgbClr val="FFFFFF"/>
            </a:solidFill>
          </p:spPr>
        </p:sp>
      </p:grpSp>
      <p:grpSp>
        <p:nvGrpSpPr>
          <p:cNvPr id="21" name="Group 21"/>
          <p:cNvGrpSpPr/>
          <p:nvPr/>
        </p:nvGrpSpPr>
        <p:grpSpPr>
          <a:xfrm>
            <a:off x="4654787" y="975423"/>
            <a:ext cx="3917545" cy="1091228"/>
            <a:chOff x="0" y="0"/>
            <a:chExt cx="3898959" cy="1112520"/>
          </a:xfrm>
        </p:grpSpPr>
        <p:sp>
          <p:nvSpPr>
            <p:cNvPr id="22" name="Freeform 22"/>
            <p:cNvSpPr/>
            <p:nvPr/>
          </p:nvSpPr>
          <p:spPr>
            <a:xfrm>
              <a:off x="0" y="0"/>
              <a:ext cx="3898959" cy="1113790"/>
            </a:xfrm>
            <a:custGeom>
              <a:avLst/>
              <a:gdLst/>
              <a:ahLst/>
              <a:cxnLst/>
              <a:rect l="l" t="t" r="r" b="b"/>
              <a:pathLst>
                <a:path w="3898959" h="1113790">
                  <a:moveTo>
                    <a:pt x="3346509" y="0"/>
                  </a:moveTo>
                  <a:lnTo>
                    <a:pt x="553720" y="0"/>
                  </a:lnTo>
                  <a:cubicBezTo>
                    <a:pt x="247650" y="0"/>
                    <a:pt x="0" y="247650"/>
                    <a:pt x="0" y="553720"/>
                  </a:cubicBezTo>
                  <a:cubicBezTo>
                    <a:pt x="0" y="859790"/>
                    <a:pt x="247650" y="1107440"/>
                    <a:pt x="553720" y="1107440"/>
                  </a:cubicBezTo>
                  <a:lnTo>
                    <a:pt x="3346509" y="1113790"/>
                  </a:lnTo>
                  <a:lnTo>
                    <a:pt x="3898959" y="558800"/>
                  </a:lnTo>
                  <a:lnTo>
                    <a:pt x="3346509" y="0"/>
                  </a:lnTo>
                  <a:close/>
                </a:path>
              </a:pathLst>
            </a:custGeom>
            <a:solidFill>
              <a:srgbClr val="86EAE9"/>
            </a:solidFill>
          </p:spPr>
        </p:sp>
        <p:sp>
          <p:nvSpPr>
            <p:cNvPr id="23" name="Freeform 23"/>
            <p:cNvSpPr/>
            <p:nvPr/>
          </p:nvSpPr>
          <p:spPr>
            <a:xfrm>
              <a:off x="144174" y="172686"/>
              <a:ext cx="796232" cy="762069"/>
            </a:xfrm>
            <a:custGeom>
              <a:avLst/>
              <a:gdLst/>
              <a:ahLst/>
              <a:cxnLst/>
              <a:rect l="l" t="t" r="r" b="b"/>
              <a:pathLst>
                <a:path w="796232" h="762069">
                  <a:moveTo>
                    <a:pt x="398116" y="34"/>
                  </a:moveTo>
                  <a:cubicBezTo>
                    <a:pt x="261975" y="0"/>
                    <a:pt x="136161" y="72610"/>
                    <a:pt x="68080" y="190506"/>
                  </a:cubicBezTo>
                  <a:cubicBezTo>
                    <a:pt x="0" y="308402"/>
                    <a:pt x="0" y="453666"/>
                    <a:pt x="68080" y="571562"/>
                  </a:cubicBezTo>
                  <a:cubicBezTo>
                    <a:pt x="136161" y="689458"/>
                    <a:pt x="261975" y="762068"/>
                    <a:pt x="398116" y="762034"/>
                  </a:cubicBezTo>
                  <a:cubicBezTo>
                    <a:pt x="534257" y="762068"/>
                    <a:pt x="660071" y="689458"/>
                    <a:pt x="728152" y="571562"/>
                  </a:cubicBezTo>
                  <a:cubicBezTo>
                    <a:pt x="796232" y="453666"/>
                    <a:pt x="796232" y="308402"/>
                    <a:pt x="728152" y="190506"/>
                  </a:cubicBezTo>
                  <a:cubicBezTo>
                    <a:pt x="660071" y="72610"/>
                    <a:pt x="534257" y="0"/>
                    <a:pt x="398116" y="34"/>
                  </a:cubicBezTo>
                  <a:close/>
                </a:path>
              </a:pathLst>
            </a:custGeom>
            <a:solidFill>
              <a:srgbClr val="FFFFFF"/>
            </a:solidFill>
          </p:spPr>
        </p:sp>
      </p:grpSp>
      <p:grpSp>
        <p:nvGrpSpPr>
          <p:cNvPr id="24" name="Group 24"/>
          <p:cNvGrpSpPr/>
          <p:nvPr/>
        </p:nvGrpSpPr>
        <p:grpSpPr>
          <a:xfrm rot="-10800000">
            <a:off x="9697312" y="8038535"/>
            <a:ext cx="3917545" cy="1091228"/>
            <a:chOff x="0" y="0"/>
            <a:chExt cx="3898959" cy="1112520"/>
          </a:xfrm>
        </p:grpSpPr>
        <p:sp>
          <p:nvSpPr>
            <p:cNvPr id="25" name="Freeform 25"/>
            <p:cNvSpPr/>
            <p:nvPr/>
          </p:nvSpPr>
          <p:spPr>
            <a:xfrm>
              <a:off x="0" y="0"/>
              <a:ext cx="3898959" cy="1113790"/>
            </a:xfrm>
            <a:custGeom>
              <a:avLst/>
              <a:gdLst/>
              <a:ahLst/>
              <a:cxnLst/>
              <a:rect l="l" t="t" r="r" b="b"/>
              <a:pathLst>
                <a:path w="3898959" h="1113790">
                  <a:moveTo>
                    <a:pt x="3346509" y="0"/>
                  </a:moveTo>
                  <a:lnTo>
                    <a:pt x="553720" y="0"/>
                  </a:lnTo>
                  <a:cubicBezTo>
                    <a:pt x="247650" y="0"/>
                    <a:pt x="0" y="247650"/>
                    <a:pt x="0" y="553720"/>
                  </a:cubicBezTo>
                  <a:cubicBezTo>
                    <a:pt x="0" y="859790"/>
                    <a:pt x="247650" y="1107440"/>
                    <a:pt x="553720" y="1107440"/>
                  </a:cubicBezTo>
                  <a:lnTo>
                    <a:pt x="3346509" y="1113790"/>
                  </a:lnTo>
                  <a:lnTo>
                    <a:pt x="3898959" y="558800"/>
                  </a:lnTo>
                  <a:lnTo>
                    <a:pt x="3346509" y="0"/>
                  </a:lnTo>
                  <a:close/>
                </a:path>
              </a:pathLst>
            </a:custGeom>
            <a:solidFill>
              <a:srgbClr val="13538A"/>
            </a:solidFill>
          </p:spPr>
        </p:sp>
        <p:sp>
          <p:nvSpPr>
            <p:cNvPr id="26" name="Freeform 26"/>
            <p:cNvSpPr/>
            <p:nvPr/>
          </p:nvSpPr>
          <p:spPr>
            <a:xfrm>
              <a:off x="144174" y="172686"/>
              <a:ext cx="796232" cy="762069"/>
            </a:xfrm>
            <a:custGeom>
              <a:avLst/>
              <a:gdLst/>
              <a:ahLst/>
              <a:cxnLst/>
              <a:rect l="l" t="t" r="r" b="b"/>
              <a:pathLst>
                <a:path w="796232" h="762069">
                  <a:moveTo>
                    <a:pt x="398116" y="34"/>
                  </a:moveTo>
                  <a:cubicBezTo>
                    <a:pt x="261975" y="0"/>
                    <a:pt x="136161" y="72610"/>
                    <a:pt x="68080" y="190506"/>
                  </a:cubicBezTo>
                  <a:cubicBezTo>
                    <a:pt x="0" y="308402"/>
                    <a:pt x="0" y="453666"/>
                    <a:pt x="68080" y="571562"/>
                  </a:cubicBezTo>
                  <a:cubicBezTo>
                    <a:pt x="136161" y="689458"/>
                    <a:pt x="261975" y="762068"/>
                    <a:pt x="398116" y="762034"/>
                  </a:cubicBezTo>
                  <a:cubicBezTo>
                    <a:pt x="534257" y="762068"/>
                    <a:pt x="660071" y="689458"/>
                    <a:pt x="728152" y="571562"/>
                  </a:cubicBezTo>
                  <a:cubicBezTo>
                    <a:pt x="796232" y="453666"/>
                    <a:pt x="796232" y="308402"/>
                    <a:pt x="728152" y="190506"/>
                  </a:cubicBezTo>
                  <a:cubicBezTo>
                    <a:pt x="660071" y="72610"/>
                    <a:pt x="534257" y="0"/>
                    <a:pt x="398116" y="34"/>
                  </a:cubicBezTo>
                  <a:close/>
                </a:path>
              </a:pathLst>
            </a:custGeom>
            <a:solidFill>
              <a:srgbClr val="FFFFFF"/>
            </a:solidFill>
          </p:spPr>
        </p:sp>
      </p:grpSp>
      <p:sp>
        <p:nvSpPr>
          <p:cNvPr id="27" name="TextBox 27"/>
          <p:cNvSpPr txBox="1"/>
          <p:nvPr/>
        </p:nvSpPr>
        <p:spPr>
          <a:xfrm>
            <a:off x="5919842" y="1268624"/>
            <a:ext cx="1849922" cy="438150"/>
          </a:xfrm>
          <a:prstGeom prst="rect">
            <a:avLst/>
          </a:prstGeom>
        </p:spPr>
        <p:txBody>
          <a:bodyPr lIns="0" tIns="0" rIns="0" bIns="0" rtlCol="0" anchor="t">
            <a:spAutoFit/>
          </a:bodyPr>
          <a:lstStyle/>
          <a:p>
            <a:pPr algn="ctr">
              <a:lnSpc>
                <a:spcPts val="3749"/>
              </a:lnSpc>
            </a:pPr>
            <a:r>
              <a:rPr lang="en-US" sz="2499">
                <a:solidFill>
                  <a:srgbClr val="FFFFFF"/>
                </a:solidFill>
                <a:latin typeface="Montserrat"/>
              </a:rPr>
              <a:t>Trang chủ</a:t>
            </a:r>
          </a:p>
        </p:txBody>
      </p:sp>
      <p:sp>
        <p:nvSpPr>
          <p:cNvPr id="28" name="TextBox 28"/>
          <p:cNvSpPr txBox="1"/>
          <p:nvPr/>
        </p:nvSpPr>
        <p:spPr>
          <a:xfrm>
            <a:off x="5901487" y="8331737"/>
            <a:ext cx="1849922" cy="438150"/>
          </a:xfrm>
          <a:prstGeom prst="rect">
            <a:avLst/>
          </a:prstGeom>
        </p:spPr>
        <p:txBody>
          <a:bodyPr lIns="0" tIns="0" rIns="0" bIns="0" rtlCol="0" anchor="t">
            <a:spAutoFit/>
          </a:bodyPr>
          <a:lstStyle/>
          <a:p>
            <a:pPr algn="ctr">
              <a:lnSpc>
                <a:spcPts val="3749"/>
              </a:lnSpc>
            </a:pPr>
            <a:r>
              <a:rPr lang="en-US" sz="2499">
                <a:solidFill>
                  <a:srgbClr val="FFFFFF"/>
                </a:solidFill>
                <a:latin typeface="Montserrat"/>
              </a:rPr>
              <a:t>Menu</a:t>
            </a:r>
          </a:p>
        </p:txBody>
      </p:sp>
      <p:sp>
        <p:nvSpPr>
          <p:cNvPr id="29" name="TextBox 29"/>
          <p:cNvSpPr txBox="1"/>
          <p:nvPr/>
        </p:nvSpPr>
        <p:spPr>
          <a:xfrm>
            <a:off x="10667599" y="1268624"/>
            <a:ext cx="1849922" cy="438150"/>
          </a:xfrm>
          <a:prstGeom prst="rect">
            <a:avLst/>
          </a:prstGeom>
        </p:spPr>
        <p:txBody>
          <a:bodyPr lIns="0" tIns="0" rIns="0" bIns="0" rtlCol="0" anchor="t">
            <a:spAutoFit/>
          </a:bodyPr>
          <a:lstStyle/>
          <a:p>
            <a:pPr algn="ctr">
              <a:lnSpc>
                <a:spcPts val="3749"/>
              </a:lnSpc>
            </a:pPr>
            <a:r>
              <a:rPr lang="en-US" sz="2499">
                <a:solidFill>
                  <a:srgbClr val="FFFFFF"/>
                </a:solidFill>
                <a:latin typeface="Montserrat"/>
              </a:rPr>
              <a:t>Giới thiệu</a:t>
            </a:r>
          </a:p>
        </p:txBody>
      </p:sp>
      <p:sp>
        <p:nvSpPr>
          <p:cNvPr id="30" name="TextBox 30"/>
          <p:cNvSpPr txBox="1"/>
          <p:nvPr/>
        </p:nvSpPr>
        <p:spPr>
          <a:xfrm>
            <a:off x="10649244" y="8331737"/>
            <a:ext cx="1849922" cy="438150"/>
          </a:xfrm>
          <a:prstGeom prst="rect">
            <a:avLst/>
          </a:prstGeom>
        </p:spPr>
        <p:txBody>
          <a:bodyPr lIns="0" tIns="0" rIns="0" bIns="0" rtlCol="0" anchor="t">
            <a:spAutoFit/>
          </a:bodyPr>
          <a:lstStyle/>
          <a:p>
            <a:pPr algn="ctr">
              <a:lnSpc>
                <a:spcPts val="3749"/>
              </a:lnSpc>
            </a:pPr>
            <a:r>
              <a:rPr lang="en-US" sz="2499">
                <a:solidFill>
                  <a:srgbClr val="FFFFFF"/>
                </a:solidFill>
                <a:latin typeface="Montserrat"/>
              </a:rPr>
              <a:t>Liên hệ</a:t>
            </a:r>
          </a:p>
        </p:txBody>
      </p:sp>
      <p:sp>
        <p:nvSpPr>
          <p:cNvPr id="31" name="Freeform 31"/>
          <p:cNvSpPr/>
          <p:nvPr/>
        </p:nvSpPr>
        <p:spPr>
          <a:xfrm rot="-5400000">
            <a:off x="3270411" y="1926652"/>
            <a:ext cx="811705" cy="81170"/>
          </a:xfrm>
          <a:custGeom>
            <a:avLst/>
            <a:gdLst/>
            <a:ahLst/>
            <a:cxnLst/>
            <a:rect l="l" t="t" r="r" b="b"/>
            <a:pathLst>
              <a:path w="811705" h="81170">
                <a:moveTo>
                  <a:pt x="0" y="0"/>
                </a:moveTo>
                <a:lnTo>
                  <a:pt x="811705" y="0"/>
                </a:lnTo>
                <a:lnTo>
                  <a:pt x="811705" y="81170"/>
                </a:lnTo>
                <a:lnTo>
                  <a:pt x="0" y="811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2" name="Freeform 32"/>
          <p:cNvSpPr/>
          <p:nvPr/>
        </p:nvSpPr>
        <p:spPr>
          <a:xfrm rot="-5400000">
            <a:off x="3270411" y="1188280"/>
            <a:ext cx="811705" cy="81170"/>
          </a:xfrm>
          <a:custGeom>
            <a:avLst/>
            <a:gdLst/>
            <a:ahLst/>
            <a:cxnLst/>
            <a:rect l="l" t="t" r="r" b="b"/>
            <a:pathLst>
              <a:path w="811705" h="81170">
                <a:moveTo>
                  <a:pt x="0" y="0"/>
                </a:moveTo>
                <a:lnTo>
                  <a:pt x="811705" y="0"/>
                </a:lnTo>
                <a:lnTo>
                  <a:pt x="811705" y="81171"/>
                </a:lnTo>
                <a:lnTo>
                  <a:pt x="0" y="811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Freeform 33"/>
          <p:cNvSpPr/>
          <p:nvPr/>
        </p:nvSpPr>
        <p:spPr>
          <a:xfrm>
            <a:off x="3516890" y="591001"/>
            <a:ext cx="318747" cy="318747"/>
          </a:xfrm>
          <a:custGeom>
            <a:avLst/>
            <a:gdLst/>
            <a:ahLst/>
            <a:cxnLst/>
            <a:rect l="l" t="t" r="r" b="b"/>
            <a:pathLst>
              <a:path w="318747" h="318747">
                <a:moveTo>
                  <a:pt x="0" y="0"/>
                </a:moveTo>
                <a:lnTo>
                  <a:pt x="318747" y="0"/>
                </a:lnTo>
                <a:lnTo>
                  <a:pt x="318747" y="318747"/>
                </a:lnTo>
                <a:lnTo>
                  <a:pt x="0" y="3187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4" name="Freeform 34"/>
          <p:cNvSpPr/>
          <p:nvPr/>
        </p:nvSpPr>
        <p:spPr>
          <a:xfrm>
            <a:off x="3516890" y="1396633"/>
            <a:ext cx="318747" cy="318747"/>
          </a:xfrm>
          <a:custGeom>
            <a:avLst/>
            <a:gdLst/>
            <a:ahLst/>
            <a:cxnLst/>
            <a:rect l="l" t="t" r="r" b="b"/>
            <a:pathLst>
              <a:path w="318747" h="318747">
                <a:moveTo>
                  <a:pt x="0" y="0"/>
                </a:moveTo>
                <a:lnTo>
                  <a:pt x="318747" y="0"/>
                </a:lnTo>
                <a:lnTo>
                  <a:pt x="318747" y="318747"/>
                </a:lnTo>
                <a:lnTo>
                  <a:pt x="0" y="3187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5" name="Freeform 35"/>
          <p:cNvSpPr/>
          <p:nvPr/>
        </p:nvSpPr>
        <p:spPr>
          <a:xfrm>
            <a:off x="3516890" y="2202264"/>
            <a:ext cx="318747" cy="318747"/>
          </a:xfrm>
          <a:custGeom>
            <a:avLst/>
            <a:gdLst/>
            <a:ahLst/>
            <a:cxnLst/>
            <a:rect l="l" t="t" r="r" b="b"/>
            <a:pathLst>
              <a:path w="318747" h="318747">
                <a:moveTo>
                  <a:pt x="0" y="0"/>
                </a:moveTo>
                <a:lnTo>
                  <a:pt x="318747" y="0"/>
                </a:lnTo>
                <a:lnTo>
                  <a:pt x="318747" y="318747"/>
                </a:lnTo>
                <a:lnTo>
                  <a:pt x="0" y="3187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6" name="TextBox 36"/>
          <p:cNvSpPr txBox="1"/>
          <p:nvPr/>
        </p:nvSpPr>
        <p:spPr>
          <a:xfrm>
            <a:off x="1066965" y="1233081"/>
            <a:ext cx="1967948" cy="438150"/>
          </a:xfrm>
          <a:prstGeom prst="rect">
            <a:avLst/>
          </a:prstGeom>
        </p:spPr>
        <p:txBody>
          <a:bodyPr lIns="0" tIns="0" rIns="0" bIns="0" rtlCol="0" anchor="t">
            <a:spAutoFit/>
          </a:bodyPr>
          <a:lstStyle/>
          <a:p>
            <a:pPr algn="r">
              <a:lnSpc>
                <a:spcPts val="3749"/>
              </a:lnSpc>
            </a:pPr>
            <a:r>
              <a:rPr lang="en-US" sz="2499">
                <a:solidFill>
                  <a:srgbClr val="191919"/>
                </a:solidFill>
                <a:latin typeface="Montserrat"/>
              </a:rPr>
              <a:t>Đăng nhập</a:t>
            </a:r>
          </a:p>
        </p:txBody>
      </p:sp>
      <p:sp>
        <p:nvSpPr>
          <p:cNvPr id="37" name="TextBox 37"/>
          <p:cNvSpPr txBox="1"/>
          <p:nvPr/>
        </p:nvSpPr>
        <p:spPr>
          <a:xfrm>
            <a:off x="876667" y="1792552"/>
            <a:ext cx="2158246" cy="904875"/>
          </a:xfrm>
          <a:prstGeom prst="rect">
            <a:avLst/>
          </a:prstGeom>
        </p:spPr>
        <p:txBody>
          <a:bodyPr lIns="0" tIns="0" rIns="0" bIns="0" rtlCol="0" anchor="t">
            <a:spAutoFit/>
          </a:bodyPr>
          <a:lstStyle/>
          <a:p>
            <a:pPr algn="r">
              <a:lnSpc>
                <a:spcPts val="3749"/>
              </a:lnSpc>
            </a:pPr>
            <a:r>
              <a:rPr lang="en-US" sz="2499">
                <a:solidFill>
                  <a:srgbClr val="191919"/>
                </a:solidFill>
                <a:latin typeface="Montserrat"/>
              </a:rPr>
              <a:t>Thanh công cụ</a:t>
            </a:r>
          </a:p>
        </p:txBody>
      </p:sp>
      <p:sp>
        <p:nvSpPr>
          <p:cNvPr id="38" name="TextBox 38"/>
          <p:cNvSpPr txBox="1"/>
          <p:nvPr/>
        </p:nvSpPr>
        <p:spPr>
          <a:xfrm>
            <a:off x="1066965" y="421050"/>
            <a:ext cx="1967948" cy="438150"/>
          </a:xfrm>
          <a:prstGeom prst="rect">
            <a:avLst/>
          </a:prstGeom>
        </p:spPr>
        <p:txBody>
          <a:bodyPr lIns="0" tIns="0" rIns="0" bIns="0" rtlCol="0" anchor="t">
            <a:spAutoFit/>
          </a:bodyPr>
          <a:lstStyle/>
          <a:p>
            <a:pPr algn="r">
              <a:lnSpc>
                <a:spcPts val="3749"/>
              </a:lnSpc>
            </a:pPr>
            <a:r>
              <a:rPr lang="en-US" sz="2499">
                <a:solidFill>
                  <a:srgbClr val="191919"/>
                </a:solidFill>
                <a:latin typeface="Montserrat"/>
              </a:rPr>
              <a:t>Mennu</a:t>
            </a:r>
          </a:p>
        </p:txBody>
      </p:sp>
      <p:sp>
        <p:nvSpPr>
          <p:cNvPr id="39" name="TextBox 39"/>
          <p:cNvSpPr txBox="1"/>
          <p:nvPr/>
        </p:nvSpPr>
        <p:spPr>
          <a:xfrm>
            <a:off x="1066965" y="7853492"/>
            <a:ext cx="2282968" cy="438150"/>
          </a:xfrm>
          <a:prstGeom prst="rect">
            <a:avLst/>
          </a:prstGeom>
        </p:spPr>
        <p:txBody>
          <a:bodyPr lIns="0" tIns="0" rIns="0" bIns="0" rtlCol="0" anchor="t">
            <a:spAutoFit/>
          </a:bodyPr>
          <a:lstStyle/>
          <a:p>
            <a:pPr algn="r">
              <a:lnSpc>
                <a:spcPts val="3749"/>
              </a:lnSpc>
            </a:pPr>
            <a:r>
              <a:rPr lang="en-US" sz="2499">
                <a:solidFill>
                  <a:srgbClr val="191919"/>
                </a:solidFill>
                <a:latin typeface="Montserrat"/>
              </a:rPr>
              <a:t>Menu thức ăn</a:t>
            </a:r>
          </a:p>
        </p:txBody>
      </p:sp>
      <p:sp>
        <p:nvSpPr>
          <p:cNvPr id="40" name="TextBox 40"/>
          <p:cNvSpPr txBox="1"/>
          <p:nvPr/>
        </p:nvSpPr>
        <p:spPr>
          <a:xfrm>
            <a:off x="596481" y="8665523"/>
            <a:ext cx="2753452" cy="438150"/>
          </a:xfrm>
          <a:prstGeom prst="rect">
            <a:avLst/>
          </a:prstGeom>
        </p:spPr>
        <p:txBody>
          <a:bodyPr lIns="0" tIns="0" rIns="0" bIns="0" rtlCol="0" anchor="t">
            <a:spAutoFit/>
          </a:bodyPr>
          <a:lstStyle/>
          <a:p>
            <a:pPr algn="r">
              <a:lnSpc>
                <a:spcPts val="3749"/>
              </a:lnSpc>
            </a:pPr>
            <a:r>
              <a:rPr lang="en-US" sz="2499">
                <a:solidFill>
                  <a:srgbClr val="191919"/>
                </a:solidFill>
                <a:latin typeface="Montserrat"/>
              </a:rPr>
              <a:t>Menu thức uống</a:t>
            </a:r>
          </a:p>
        </p:txBody>
      </p:sp>
      <p:sp>
        <p:nvSpPr>
          <p:cNvPr id="41" name="Freeform 41"/>
          <p:cNvSpPr/>
          <p:nvPr/>
        </p:nvSpPr>
        <p:spPr>
          <a:xfrm rot="-5400000">
            <a:off x="3585430" y="8608852"/>
            <a:ext cx="811705" cy="81170"/>
          </a:xfrm>
          <a:custGeom>
            <a:avLst/>
            <a:gdLst/>
            <a:ahLst/>
            <a:cxnLst/>
            <a:rect l="l" t="t" r="r" b="b"/>
            <a:pathLst>
              <a:path w="811705" h="81170">
                <a:moveTo>
                  <a:pt x="0" y="0"/>
                </a:moveTo>
                <a:lnTo>
                  <a:pt x="811705" y="0"/>
                </a:lnTo>
                <a:lnTo>
                  <a:pt x="811705" y="81170"/>
                </a:lnTo>
                <a:lnTo>
                  <a:pt x="0" y="811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2" name="Freeform 42"/>
          <p:cNvSpPr/>
          <p:nvPr/>
        </p:nvSpPr>
        <p:spPr>
          <a:xfrm>
            <a:off x="3831909" y="8029842"/>
            <a:ext cx="318747" cy="318747"/>
          </a:xfrm>
          <a:custGeom>
            <a:avLst/>
            <a:gdLst/>
            <a:ahLst/>
            <a:cxnLst/>
            <a:rect l="l" t="t" r="r" b="b"/>
            <a:pathLst>
              <a:path w="318747" h="318747">
                <a:moveTo>
                  <a:pt x="0" y="0"/>
                </a:moveTo>
                <a:lnTo>
                  <a:pt x="318747" y="0"/>
                </a:lnTo>
                <a:lnTo>
                  <a:pt x="318747" y="318747"/>
                </a:lnTo>
                <a:lnTo>
                  <a:pt x="0" y="3187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3" name="Freeform 43"/>
          <p:cNvSpPr/>
          <p:nvPr/>
        </p:nvSpPr>
        <p:spPr>
          <a:xfrm>
            <a:off x="3831909" y="8835474"/>
            <a:ext cx="318747" cy="318747"/>
          </a:xfrm>
          <a:custGeom>
            <a:avLst/>
            <a:gdLst/>
            <a:ahLst/>
            <a:cxnLst/>
            <a:rect l="l" t="t" r="r" b="b"/>
            <a:pathLst>
              <a:path w="318747" h="318747">
                <a:moveTo>
                  <a:pt x="0" y="0"/>
                </a:moveTo>
                <a:lnTo>
                  <a:pt x="318747" y="0"/>
                </a:lnTo>
                <a:lnTo>
                  <a:pt x="318747" y="318747"/>
                </a:lnTo>
                <a:lnTo>
                  <a:pt x="0" y="3187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4" name="Freeform 44"/>
          <p:cNvSpPr/>
          <p:nvPr/>
        </p:nvSpPr>
        <p:spPr>
          <a:xfrm>
            <a:off x="14453917" y="1380901"/>
            <a:ext cx="318747" cy="318747"/>
          </a:xfrm>
          <a:custGeom>
            <a:avLst/>
            <a:gdLst/>
            <a:ahLst/>
            <a:cxnLst/>
            <a:rect l="l" t="t" r="r" b="b"/>
            <a:pathLst>
              <a:path w="318747" h="318747">
                <a:moveTo>
                  <a:pt x="0" y="0"/>
                </a:moveTo>
                <a:lnTo>
                  <a:pt x="318747" y="0"/>
                </a:lnTo>
                <a:lnTo>
                  <a:pt x="318747" y="318747"/>
                </a:lnTo>
                <a:lnTo>
                  <a:pt x="0" y="3187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5" name="Freeform 45"/>
          <p:cNvSpPr/>
          <p:nvPr/>
        </p:nvSpPr>
        <p:spPr>
          <a:xfrm rot="-5400000">
            <a:off x="13854154" y="8650814"/>
            <a:ext cx="811705" cy="81170"/>
          </a:xfrm>
          <a:custGeom>
            <a:avLst/>
            <a:gdLst/>
            <a:ahLst/>
            <a:cxnLst/>
            <a:rect l="l" t="t" r="r" b="b"/>
            <a:pathLst>
              <a:path w="811705" h="81170">
                <a:moveTo>
                  <a:pt x="0" y="0"/>
                </a:moveTo>
                <a:lnTo>
                  <a:pt x="811704" y="0"/>
                </a:lnTo>
                <a:lnTo>
                  <a:pt x="811704" y="81170"/>
                </a:lnTo>
                <a:lnTo>
                  <a:pt x="0" y="811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6" name="Freeform 46"/>
          <p:cNvSpPr/>
          <p:nvPr/>
        </p:nvSpPr>
        <p:spPr>
          <a:xfrm>
            <a:off x="14100632" y="8071804"/>
            <a:ext cx="318747" cy="318747"/>
          </a:xfrm>
          <a:custGeom>
            <a:avLst/>
            <a:gdLst/>
            <a:ahLst/>
            <a:cxnLst/>
            <a:rect l="l" t="t" r="r" b="b"/>
            <a:pathLst>
              <a:path w="318747" h="318747">
                <a:moveTo>
                  <a:pt x="0" y="0"/>
                </a:moveTo>
                <a:lnTo>
                  <a:pt x="318748" y="0"/>
                </a:lnTo>
                <a:lnTo>
                  <a:pt x="318748" y="318747"/>
                </a:lnTo>
                <a:lnTo>
                  <a:pt x="0" y="3187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47" name="Freeform 47"/>
          <p:cNvSpPr/>
          <p:nvPr/>
        </p:nvSpPr>
        <p:spPr>
          <a:xfrm>
            <a:off x="14100632" y="8877436"/>
            <a:ext cx="318747" cy="318747"/>
          </a:xfrm>
          <a:custGeom>
            <a:avLst/>
            <a:gdLst/>
            <a:ahLst/>
            <a:cxnLst/>
            <a:rect l="l" t="t" r="r" b="b"/>
            <a:pathLst>
              <a:path w="318747" h="318747">
                <a:moveTo>
                  <a:pt x="0" y="0"/>
                </a:moveTo>
                <a:lnTo>
                  <a:pt x="318748" y="0"/>
                </a:lnTo>
                <a:lnTo>
                  <a:pt x="318748" y="318747"/>
                </a:lnTo>
                <a:lnTo>
                  <a:pt x="0" y="3187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48" name="TextBox 48"/>
          <p:cNvSpPr txBox="1"/>
          <p:nvPr/>
        </p:nvSpPr>
        <p:spPr>
          <a:xfrm>
            <a:off x="15291352" y="482885"/>
            <a:ext cx="2621399" cy="1838325"/>
          </a:xfrm>
          <a:prstGeom prst="rect">
            <a:avLst/>
          </a:prstGeom>
        </p:spPr>
        <p:txBody>
          <a:bodyPr lIns="0" tIns="0" rIns="0" bIns="0" rtlCol="0" anchor="t">
            <a:spAutoFit/>
          </a:bodyPr>
          <a:lstStyle/>
          <a:p>
            <a:pPr>
              <a:lnSpc>
                <a:spcPts val="3749"/>
              </a:lnSpc>
            </a:pPr>
            <a:r>
              <a:rPr lang="en-US" sz="2499">
                <a:solidFill>
                  <a:srgbClr val="191919"/>
                </a:solidFill>
                <a:latin typeface="Montserrat"/>
              </a:rPr>
              <a:t>Giới thiệu sơ lược về Nhà hàng và vùng đất Bình Định</a:t>
            </a:r>
          </a:p>
        </p:txBody>
      </p:sp>
      <p:sp>
        <p:nvSpPr>
          <p:cNvPr id="49" name="TextBox 49"/>
          <p:cNvSpPr txBox="1"/>
          <p:nvPr/>
        </p:nvSpPr>
        <p:spPr>
          <a:xfrm>
            <a:off x="14938067" y="7929830"/>
            <a:ext cx="2974683" cy="438150"/>
          </a:xfrm>
          <a:prstGeom prst="rect">
            <a:avLst/>
          </a:prstGeom>
        </p:spPr>
        <p:txBody>
          <a:bodyPr lIns="0" tIns="0" rIns="0" bIns="0" rtlCol="0" anchor="t">
            <a:spAutoFit/>
          </a:bodyPr>
          <a:lstStyle/>
          <a:p>
            <a:pPr>
              <a:lnSpc>
                <a:spcPts val="3749"/>
              </a:lnSpc>
            </a:pPr>
            <a:r>
              <a:rPr lang="en-US" sz="2499">
                <a:solidFill>
                  <a:srgbClr val="191919"/>
                </a:solidFill>
                <a:latin typeface="Montserrat"/>
              </a:rPr>
              <a:t>Thông tin liên hệ</a:t>
            </a:r>
          </a:p>
        </p:txBody>
      </p:sp>
      <p:sp>
        <p:nvSpPr>
          <p:cNvPr id="50" name="TextBox 50"/>
          <p:cNvSpPr txBox="1"/>
          <p:nvPr/>
        </p:nvSpPr>
        <p:spPr>
          <a:xfrm>
            <a:off x="14938067" y="8741860"/>
            <a:ext cx="2321233" cy="438150"/>
          </a:xfrm>
          <a:prstGeom prst="rect">
            <a:avLst/>
          </a:prstGeom>
        </p:spPr>
        <p:txBody>
          <a:bodyPr lIns="0" tIns="0" rIns="0" bIns="0" rtlCol="0" anchor="t">
            <a:spAutoFit/>
          </a:bodyPr>
          <a:lstStyle/>
          <a:p>
            <a:pPr>
              <a:lnSpc>
                <a:spcPts val="3749"/>
              </a:lnSpc>
            </a:pPr>
            <a:r>
              <a:rPr lang="en-US" sz="2499">
                <a:solidFill>
                  <a:srgbClr val="191919"/>
                </a:solidFill>
                <a:latin typeface="Montserrat"/>
              </a:rPr>
              <a:t>Google Maps</a:t>
            </a:r>
          </a:p>
        </p:txBody>
      </p:sp>
      <p:sp>
        <p:nvSpPr>
          <p:cNvPr id="51" name="Freeform 51"/>
          <p:cNvSpPr/>
          <p:nvPr/>
        </p:nvSpPr>
        <p:spPr>
          <a:xfrm>
            <a:off x="5004645" y="8421818"/>
            <a:ext cx="400473" cy="400473"/>
          </a:xfrm>
          <a:custGeom>
            <a:avLst/>
            <a:gdLst/>
            <a:ahLst/>
            <a:cxnLst/>
            <a:rect l="l" t="t" r="r" b="b"/>
            <a:pathLst>
              <a:path w="400473" h="400473">
                <a:moveTo>
                  <a:pt x="0" y="0"/>
                </a:moveTo>
                <a:lnTo>
                  <a:pt x="400473" y="0"/>
                </a:lnTo>
                <a:lnTo>
                  <a:pt x="400473" y="400473"/>
                </a:lnTo>
                <a:lnTo>
                  <a:pt x="0" y="40047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52" name="Freeform 52"/>
          <p:cNvSpPr/>
          <p:nvPr/>
        </p:nvSpPr>
        <p:spPr>
          <a:xfrm>
            <a:off x="12844723" y="1343654"/>
            <a:ext cx="430742" cy="430742"/>
          </a:xfrm>
          <a:custGeom>
            <a:avLst/>
            <a:gdLst/>
            <a:ahLst/>
            <a:cxnLst/>
            <a:rect l="l" t="t" r="r" b="b"/>
            <a:pathLst>
              <a:path w="430742" h="430742">
                <a:moveTo>
                  <a:pt x="0" y="0"/>
                </a:moveTo>
                <a:lnTo>
                  <a:pt x="430742" y="0"/>
                </a:lnTo>
                <a:lnTo>
                  <a:pt x="430742" y="430742"/>
                </a:lnTo>
                <a:lnTo>
                  <a:pt x="0" y="43074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53" name="Freeform 53"/>
          <p:cNvSpPr/>
          <p:nvPr/>
        </p:nvSpPr>
        <p:spPr>
          <a:xfrm>
            <a:off x="5056078" y="1320800"/>
            <a:ext cx="400473" cy="400473"/>
          </a:xfrm>
          <a:custGeom>
            <a:avLst/>
            <a:gdLst/>
            <a:ahLst/>
            <a:cxnLst/>
            <a:rect l="l" t="t" r="r" b="b"/>
            <a:pathLst>
              <a:path w="400473" h="400473">
                <a:moveTo>
                  <a:pt x="0" y="0"/>
                </a:moveTo>
                <a:lnTo>
                  <a:pt x="400473" y="0"/>
                </a:lnTo>
                <a:lnTo>
                  <a:pt x="400473" y="400473"/>
                </a:lnTo>
                <a:lnTo>
                  <a:pt x="0" y="40047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54" name="Freeform 54"/>
          <p:cNvSpPr/>
          <p:nvPr/>
        </p:nvSpPr>
        <p:spPr>
          <a:xfrm>
            <a:off x="12864467" y="8400101"/>
            <a:ext cx="368097" cy="368097"/>
          </a:xfrm>
          <a:custGeom>
            <a:avLst/>
            <a:gdLst/>
            <a:ahLst/>
            <a:cxnLst/>
            <a:rect l="l" t="t" r="r" b="b"/>
            <a:pathLst>
              <a:path w="368097" h="368097">
                <a:moveTo>
                  <a:pt x="0" y="0"/>
                </a:moveTo>
                <a:lnTo>
                  <a:pt x="368097" y="0"/>
                </a:lnTo>
                <a:lnTo>
                  <a:pt x="368097" y="368097"/>
                </a:lnTo>
                <a:lnTo>
                  <a:pt x="0" y="36809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nvGrpSpPr>
          <p:cNvPr id="55" name="Group 55"/>
          <p:cNvGrpSpPr/>
          <p:nvPr/>
        </p:nvGrpSpPr>
        <p:grpSpPr>
          <a:xfrm>
            <a:off x="3837463" y="5268936"/>
            <a:ext cx="3917545" cy="1091228"/>
            <a:chOff x="0" y="0"/>
            <a:chExt cx="3898959" cy="1112520"/>
          </a:xfrm>
        </p:grpSpPr>
        <p:sp>
          <p:nvSpPr>
            <p:cNvPr id="56" name="Freeform 56"/>
            <p:cNvSpPr/>
            <p:nvPr/>
          </p:nvSpPr>
          <p:spPr>
            <a:xfrm>
              <a:off x="0" y="0"/>
              <a:ext cx="3898959" cy="1113790"/>
            </a:xfrm>
            <a:custGeom>
              <a:avLst/>
              <a:gdLst/>
              <a:ahLst/>
              <a:cxnLst/>
              <a:rect l="l" t="t" r="r" b="b"/>
              <a:pathLst>
                <a:path w="3898959" h="1113790">
                  <a:moveTo>
                    <a:pt x="3346509" y="0"/>
                  </a:moveTo>
                  <a:lnTo>
                    <a:pt x="553720" y="0"/>
                  </a:lnTo>
                  <a:cubicBezTo>
                    <a:pt x="247650" y="0"/>
                    <a:pt x="0" y="247650"/>
                    <a:pt x="0" y="553720"/>
                  </a:cubicBezTo>
                  <a:cubicBezTo>
                    <a:pt x="0" y="859790"/>
                    <a:pt x="247650" y="1107440"/>
                    <a:pt x="553720" y="1107440"/>
                  </a:cubicBezTo>
                  <a:lnTo>
                    <a:pt x="3346509" y="1113790"/>
                  </a:lnTo>
                  <a:lnTo>
                    <a:pt x="3898959" y="558800"/>
                  </a:lnTo>
                  <a:lnTo>
                    <a:pt x="3346509" y="0"/>
                  </a:lnTo>
                  <a:close/>
                </a:path>
              </a:pathLst>
            </a:custGeom>
            <a:solidFill>
              <a:srgbClr val="2C92D5"/>
            </a:solidFill>
          </p:spPr>
        </p:sp>
        <p:sp>
          <p:nvSpPr>
            <p:cNvPr id="57" name="Freeform 57"/>
            <p:cNvSpPr/>
            <p:nvPr/>
          </p:nvSpPr>
          <p:spPr>
            <a:xfrm>
              <a:off x="144174" y="172686"/>
              <a:ext cx="796232" cy="762069"/>
            </a:xfrm>
            <a:custGeom>
              <a:avLst/>
              <a:gdLst/>
              <a:ahLst/>
              <a:cxnLst/>
              <a:rect l="l" t="t" r="r" b="b"/>
              <a:pathLst>
                <a:path w="796232" h="762069">
                  <a:moveTo>
                    <a:pt x="398116" y="34"/>
                  </a:moveTo>
                  <a:cubicBezTo>
                    <a:pt x="261975" y="0"/>
                    <a:pt x="136161" y="72610"/>
                    <a:pt x="68080" y="190506"/>
                  </a:cubicBezTo>
                  <a:cubicBezTo>
                    <a:pt x="0" y="308402"/>
                    <a:pt x="0" y="453666"/>
                    <a:pt x="68080" y="571562"/>
                  </a:cubicBezTo>
                  <a:cubicBezTo>
                    <a:pt x="136161" y="689458"/>
                    <a:pt x="261975" y="762068"/>
                    <a:pt x="398116" y="762034"/>
                  </a:cubicBezTo>
                  <a:cubicBezTo>
                    <a:pt x="534257" y="762068"/>
                    <a:pt x="660071" y="689458"/>
                    <a:pt x="728152" y="571562"/>
                  </a:cubicBezTo>
                  <a:cubicBezTo>
                    <a:pt x="796232" y="453666"/>
                    <a:pt x="796232" y="308402"/>
                    <a:pt x="728152" y="190506"/>
                  </a:cubicBezTo>
                  <a:cubicBezTo>
                    <a:pt x="660071" y="72610"/>
                    <a:pt x="534257" y="0"/>
                    <a:pt x="398116" y="34"/>
                  </a:cubicBezTo>
                  <a:close/>
                </a:path>
              </a:pathLst>
            </a:custGeom>
            <a:solidFill>
              <a:srgbClr val="FFFFFF"/>
            </a:solidFill>
          </p:spPr>
        </p:sp>
      </p:grpSp>
      <p:sp>
        <p:nvSpPr>
          <p:cNvPr id="58" name="TextBox 58"/>
          <p:cNvSpPr txBox="1"/>
          <p:nvPr/>
        </p:nvSpPr>
        <p:spPr>
          <a:xfrm>
            <a:off x="5102518" y="5562137"/>
            <a:ext cx="1849922" cy="438150"/>
          </a:xfrm>
          <a:prstGeom prst="rect">
            <a:avLst/>
          </a:prstGeom>
        </p:spPr>
        <p:txBody>
          <a:bodyPr lIns="0" tIns="0" rIns="0" bIns="0" rtlCol="0" anchor="t">
            <a:spAutoFit/>
          </a:bodyPr>
          <a:lstStyle/>
          <a:p>
            <a:pPr algn="ctr">
              <a:lnSpc>
                <a:spcPts val="3749"/>
              </a:lnSpc>
            </a:pPr>
            <a:r>
              <a:rPr lang="en-US" sz="2499">
                <a:solidFill>
                  <a:srgbClr val="FFFFFF"/>
                </a:solidFill>
                <a:latin typeface="Montserrat"/>
              </a:rPr>
              <a:t>Đặt tiệc</a:t>
            </a:r>
          </a:p>
        </p:txBody>
      </p:sp>
      <p:sp>
        <p:nvSpPr>
          <p:cNvPr id="59" name="TextBox 59"/>
          <p:cNvSpPr txBox="1"/>
          <p:nvPr/>
        </p:nvSpPr>
        <p:spPr>
          <a:xfrm>
            <a:off x="153932" y="4850530"/>
            <a:ext cx="2397032" cy="904875"/>
          </a:xfrm>
          <a:prstGeom prst="rect">
            <a:avLst/>
          </a:prstGeom>
        </p:spPr>
        <p:txBody>
          <a:bodyPr lIns="0" tIns="0" rIns="0" bIns="0" rtlCol="0" anchor="t">
            <a:spAutoFit/>
          </a:bodyPr>
          <a:lstStyle/>
          <a:p>
            <a:pPr algn="r">
              <a:lnSpc>
                <a:spcPts val="3749"/>
              </a:lnSpc>
            </a:pPr>
            <a:r>
              <a:rPr lang="en-US" sz="2499">
                <a:solidFill>
                  <a:srgbClr val="191919"/>
                </a:solidFill>
                <a:latin typeface="Montserrat"/>
              </a:rPr>
              <a:t>Thông tin cần đặt tiệc</a:t>
            </a:r>
          </a:p>
        </p:txBody>
      </p:sp>
      <p:sp>
        <p:nvSpPr>
          <p:cNvPr id="60" name="TextBox 60"/>
          <p:cNvSpPr txBox="1"/>
          <p:nvPr/>
        </p:nvSpPr>
        <p:spPr>
          <a:xfrm>
            <a:off x="276855" y="5833819"/>
            <a:ext cx="2274109" cy="904875"/>
          </a:xfrm>
          <a:prstGeom prst="rect">
            <a:avLst/>
          </a:prstGeom>
        </p:spPr>
        <p:txBody>
          <a:bodyPr lIns="0" tIns="0" rIns="0" bIns="0" rtlCol="0" anchor="t">
            <a:spAutoFit/>
          </a:bodyPr>
          <a:lstStyle/>
          <a:p>
            <a:pPr algn="r">
              <a:lnSpc>
                <a:spcPts val="3749"/>
              </a:lnSpc>
            </a:pPr>
            <a:r>
              <a:rPr lang="en-US" sz="2499">
                <a:solidFill>
                  <a:srgbClr val="191919"/>
                </a:solidFill>
                <a:latin typeface="Montserrat"/>
              </a:rPr>
              <a:t>Thanh toán, Đặt cọc</a:t>
            </a:r>
          </a:p>
        </p:txBody>
      </p:sp>
      <p:sp>
        <p:nvSpPr>
          <p:cNvPr id="61" name="Freeform 61"/>
          <p:cNvSpPr/>
          <p:nvPr/>
        </p:nvSpPr>
        <p:spPr>
          <a:xfrm rot="-5400000">
            <a:off x="2786462" y="5839252"/>
            <a:ext cx="811705" cy="81170"/>
          </a:xfrm>
          <a:custGeom>
            <a:avLst/>
            <a:gdLst/>
            <a:ahLst/>
            <a:cxnLst/>
            <a:rect l="l" t="t" r="r" b="b"/>
            <a:pathLst>
              <a:path w="811705" h="81170">
                <a:moveTo>
                  <a:pt x="0" y="0"/>
                </a:moveTo>
                <a:lnTo>
                  <a:pt x="811705" y="0"/>
                </a:lnTo>
                <a:lnTo>
                  <a:pt x="811705" y="81171"/>
                </a:lnTo>
                <a:lnTo>
                  <a:pt x="0" y="811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2" name="Freeform 62"/>
          <p:cNvSpPr/>
          <p:nvPr/>
        </p:nvSpPr>
        <p:spPr>
          <a:xfrm>
            <a:off x="3032941" y="5260243"/>
            <a:ext cx="318747" cy="318747"/>
          </a:xfrm>
          <a:custGeom>
            <a:avLst/>
            <a:gdLst/>
            <a:ahLst/>
            <a:cxnLst/>
            <a:rect l="l" t="t" r="r" b="b"/>
            <a:pathLst>
              <a:path w="318747" h="318747">
                <a:moveTo>
                  <a:pt x="0" y="0"/>
                </a:moveTo>
                <a:lnTo>
                  <a:pt x="318747" y="0"/>
                </a:lnTo>
                <a:lnTo>
                  <a:pt x="318747" y="318747"/>
                </a:lnTo>
                <a:lnTo>
                  <a:pt x="0" y="3187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3" name="Freeform 63"/>
          <p:cNvSpPr/>
          <p:nvPr/>
        </p:nvSpPr>
        <p:spPr>
          <a:xfrm>
            <a:off x="3032941" y="6065875"/>
            <a:ext cx="318747" cy="318747"/>
          </a:xfrm>
          <a:custGeom>
            <a:avLst/>
            <a:gdLst/>
            <a:ahLst/>
            <a:cxnLst/>
            <a:rect l="l" t="t" r="r" b="b"/>
            <a:pathLst>
              <a:path w="318747" h="318747">
                <a:moveTo>
                  <a:pt x="0" y="0"/>
                </a:moveTo>
                <a:lnTo>
                  <a:pt x="318747" y="0"/>
                </a:lnTo>
                <a:lnTo>
                  <a:pt x="318747" y="318747"/>
                </a:lnTo>
                <a:lnTo>
                  <a:pt x="0" y="3187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4" name="Freeform 64"/>
          <p:cNvSpPr/>
          <p:nvPr/>
        </p:nvSpPr>
        <p:spPr>
          <a:xfrm>
            <a:off x="4205677" y="5652219"/>
            <a:ext cx="400473" cy="400473"/>
          </a:xfrm>
          <a:custGeom>
            <a:avLst/>
            <a:gdLst/>
            <a:ahLst/>
            <a:cxnLst/>
            <a:rect l="l" t="t" r="r" b="b"/>
            <a:pathLst>
              <a:path w="400473" h="400473">
                <a:moveTo>
                  <a:pt x="0" y="0"/>
                </a:moveTo>
                <a:lnTo>
                  <a:pt x="400473" y="0"/>
                </a:lnTo>
                <a:lnTo>
                  <a:pt x="400473" y="400473"/>
                </a:lnTo>
                <a:lnTo>
                  <a:pt x="0" y="40047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65" name="Group 65"/>
          <p:cNvGrpSpPr/>
          <p:nvPr/>
        </p:nvGrpSpPr>
        <p:grpSpPr>
          <a:xfrm rot="-10800000">
            <a:off x="10704047" y="5202516"/>
            <a:ext cx="3917545" cy="1091228"/>
            <a:chOff x="0" y="0"/>
            <a:chExt cx="3898959" cy="1112520"/>
          </a:xfrm>
        </p:grpSpPr>
        <p:sp>
          <p:nvSpPr>
            <p:cNvPr id="66" name="Freeform 66"/>
            <p:cNvSpPr/>
            <p:nvPr/>
          </p:nvSpPr>
          <p:spPr>
            <a:xfrm>
              <a:off x="0" y="0"/>
              <a:ext cx="3898959" cy="1113790"/>
            </a:xfrm>
            <a:custGeom>
              <a:avLst/>
              <a:gdLst/>
              <a:ahLst/>
              <a:cxnLst/>
              <a:rect l="l" t="t" r="r" b="b"/>
              <a:pathLst>
                <a:path w="3898959" h="1113790">
                  <a:moveTo>
                    <a:pt x="3346509" y="0"/>
                  </a:moveTo>
                  <a:lnTo>
                    <a:pt x="553720" y="0"/>
                  </a:lnTo>
                  <a:cubicBezTo>
                    <a:pt x="247650" y="0"/>
                    <a:pt x="0" y="247650"/>
                    <a:pt x="0" y="553720"/>
                  </a:cubicBezTo>
                  <a:cubicBezTo>
                    <a:pt x="0" y="859790"/>
                    <a:pt x="247650" y="1107440"/>
                    <a:pt x="553720" y="1107440"/>
                  </a:cubicBezTo>
                  <a:lnTo>
                    <a:pt x="3346509" y="1113790"/>
                  </a:lnTo>
                  <a:lnTo>
                    <a:pt x="3898959" y="558800"/>
                  </a:lnTo>
                  <a:lnTo>
                    <a:pt x="3346509" y="0"/>
                  </a:lnTo>
                  <a:close/>
                </a:path>
              </a:pathLst>
            </a:custGeom>
            <a:solidFill>
              <a:srgbClr val="13538A"/>
            </a:solidFill>
          </p:spPr>
        </p:sp>
        <p:sp>
          <p:nvSpPr>
            <p:cNvPr id="67" name="Freeform 67"/>
            <p:cNvSpPr/>
            <p:nvPr/>
          </p:nvSpPr>
          <p:spPr>
            <a:xfrm>
              <a:off x="144174" y="172686"/>
              <a:ext cx="796232" cy="762069"/>
            </a:xfrm>
            <a:custGeom>
              <a:avLst/>
              <a:gdLst/>
              <a:ahLst/>
              <a:cxnLst/>
              <a:rect l="l" t="t" r="r" b="b"/>
              <a:pathLst>
                <a:path w="796232" h="762069">
                  <a:moveTo>
                    <a:pt x="398116" y="34"/>
                  </a:moveTo>
                  <a:cubicBezTo>
                    <a:pt x="261975" y="0"/>
                    <a:pt x="136161" y="72610"/>
                    <a:pt x="68080" y="190506"/>
                  </a:cubicBezTo>
                  <a:cubicBezTo>
                    <a:pt x="0" y="308402"/>
                    <a:pt x="0" y="453666"/>
                    <a:pt x="68080" y="571562"/>
                  </a:cubicBezTo>
                  <a:cubicBezTo>
                    <a:pt x="136161" y="689458"/>
                    <a:pt x="261975" y="762068"/>
                    <a:pt x="398116" y="762034"/>
                  </a:cubicBezTo>
                  <a:cubicBezTo>
                    <a:pt x="534257" y="762068"/>
                    <a:pt x="660071" y="689458"/>
                    <a:pt x="728152" y="571562"/>
                  </a:cubicBezTo>
                  <a:cubicBezTo>
                    <a:pt x="796232" y="453666"/>
                    <a:pt x="796232" y="308402"/>
                    <a:pt x="728152" y="190506"/>
                  </a:cubicBezTo>
                  <a:cubicBezTo>
                    <a:pt x="660071" y="72610"/>
                    <a:pt x="534257" y="0"/>
                    <a:pt x="398116" y="34"/>
                  </a:cubicBezTo>
                  <a:close/>
                </a:path>
              </a:pathLst>
            </a:custGeom>
            <a:solidFill>
              <a:srgbClr val="FFFFFF"/>
            </a:solidFill>
          </p:spPr>
        </p:sp>
      </p:grpSp>
      <p:sp>
        <p:nvSpPr>
          <p:cNvPr id="68" name="Freeform 68"/>
          <p:cNvSpPr/>
          <p:nvPr/>
        </p:nvSpPr>
        <p:spPr>
          <a:xfrm>
            <a:off x="13871202" y="5564081"/>
            <a:ext cx="368097" cy="368097"/>
          </a:xfrm>
          <a:custGeom>
            <a:avLst/>
            <a:gdLst/>
            <a:ahLst/>
            <a:cxnLst/>
            <a:rect l="l" t="t" r="r" b="b"/>
            <a:pathLst>
              <a:path w="368097" h="368097">
                <a:moveTo>
                  <a:pt x="0" y="0"/>
                </a:moveTo>
                <a:lnTo>
                  <a:pt x="368097" y="0"/>
                </a:lnTo>
                <a:lnTo>
                  <a:pt x="368097" y="368097"/>
                </a:lnTo>
                <a:lnTo>
                  <a:pt x="0" y="36809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69" name="TextBox 69"/>
          <p:cNvSpPr txBox="1"/>
          <p:nvPr/>
        </p:nvSpPr>
        <p:spPr>
          <a:xfrm>
            <a:off x="11524780" y="5495717"/>
            <a:ext cx="1849922" cy="438150"/>
          </a:xfrm>
          <a:prstGeom prst="rect">
            <a:avLst/>
          </a:prstGeom>
        </p:spPr>
        <p:txBody>
          <a:bodyPr lIns="0" tIns="0" rIns="0" bIns="0" rtlCol="0" anchor="t">
            <a:spAutoFit/>
          </a:bodyPr>
          <a:lstStyle/>
          <a:p>
            <a:pPr algn="ctr">
              <a:lnSpc>
                <a:spcPts val="3749"/>
              </a:lnSpc>
            </a:pPr>
            <a:r>
              <a:rPr lang="en-US" sz="2499">
                <a:solidFill>
                  <a:srgbClr val="FFFFFF"/>
                </a:solidFill>
                <a:latin typeface="Montserrat"/>
              </a:rPr>
              <a:t>Footer</a:t>
            </a:r>
          </a:p>
        </p:txBody>
      </p:sp>
      <p:grpSp>
        <p:nvGrpSpPr>
          <p:cNvPr id="70" name="Group 70"/>
          <p:cNvGrpSpPr/>
          <p:nvPr/>
        </p:nvGrpSpPr>
        <p:grpSpPr>
          <a:xfrm>
            <a:off x="15116892" y="4238634"/>
            <a:ext cx="2805383" cy="2813694"/>
            <a:chOff x="0" y="0"/>
            <a:chExt cx="3740511" cy="3751592"/>
          </a:xfrm>
        </p:grpSpPr>
        <p:sp>
          <p:nvSpPr>
            <p:cNvPr id="71" name="Freeform 71"/>
            <p:cNvSpPr/>
            <p:nvPr/>
          </p:nvSpPr>
          <p:spPr>
            <a:xfrm rot="-5400000">
              <a:off x="-328639" y="3024433"/>
              <a:ext cx="1082273" cy="108227"/>
            </a:xfrm>
            <a:custGeom>
              <a:avLst/>
              <a:gdLst/>
              <a:ahLst/>
              <a:cxnLst/>
              <a:rect l="l" t="t" r="r" b="b"/>
              <a:pathLst>
                <a:path w="1082273" h="108227">
                  <a:moveTo>
                    <a:pt x="0" y="0"/>
                  </a:moveTo>
                  <a:lnTo>
                    <a:pt x="1082274" y="0"/>
                  </a:lnTo>
                  <a:lnTo>
                    <a:pt x="1082274" y="108227"/>
                  </a:lnTo>
                  <a:lnTo>
                    <a:pt x="0" y="108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2" name="Freeform 72"/>
            <p:cNvSpPr/>
            <p:nvPr/>
          </p:nvSpPr>
          <p:spPr>
            <a:xfrm>
              <a:off x="0" y="2252421"/>
              <a:ext cx="424996" cy="424996"/>
            </a:xfrm>
            <a:custGeom>
              <a:avLst/>
              <a:gdLst/>
              <a:ahLst/>
              <a:cxnLst/>
              <a:rect l="l" t="t" r="r" b="b"/>
              <a:pathLst>
                <a:path w="424996" h="424996">
                  <a:moveTo>
                    <a:pt x="0" y="0"/>
                  </a:moveTo>
                  <a:lnTo>
                    <a:pt x="424996" y="0"/>
                  </a:lnTo>
                  <a:lnTo>
                    <a:pt x="424996" y="424996"/>
                  </a:lnTo>
                  <a:lnTo>
                    <a:pt x="0" y="4249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3" name="Freeform 73"/>
            <p:cNvSpPr/>
            <p:nvPr/>
          </p:nvSpPr>
          <p:spPr>
            <a:xfrm>
              <a:off x="0" y="3326596"/>
              <a:ext cx="424996" cy="424996"/>
            </a:xfrm>
            <a:custGeom>
              <a:avLst/>
              <a:gdLst/>
              <a:ahLst/>
              <a:cxnLst/>
              <a:rect l="l" t="t" r="r" b="b"/>
              <a:pathLst>
                <a:path w="424996" h="424996">
                  <a:moveTo>
                    <a:pt x="0" y="0"/>
                  </a:moveTo>
                  <a:lnTo>
                    <a:pt x="424996" y="0"/>
                  </a:lnTo>
                  <a:lnTo>
                    <a:pt x="424996" y="424996"/>
                  </a:lnTo>
                  <a:lnTo>
                    <a:pt x="0" y="4249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4" name="TextBox 74"/>
            <p:cNvSpPr txBox="1"/>
            <p:nvPr/>
          </p:nvSpPr>
          <p:spPr>
            <a:xfrm>
              <a:off x="1116580" y="2085346"/>
              <a:ext cx="2623931" cy="561976"/>
            </a:xfrm>
            <a:prstGeom prst="rect">
              <a:avLst/>
            </a:prstGeom>
          </p:spPr>
          <p:txBody>
            <a:bodyPr lIns="0" tIns="0" rIns="0" bIns="0" rtlCol="0" anchor="t">
              <a:spAutoFit/>
            </a:bodyPr>
            <a:lstStyle/>
            <a:p>
              <a:pPr>
                <a:lnSpc>
                  <a:spcPts val="3749"/>
                </a:lnSpc>
              </a:pPr>
              <a:r>
                <a:rPr lang="en-US" sz="2499">
                  <a:solidFill>
                    <a:srgbClr val="191919"/>
                  </a:solidFill>
                  <a:latin typeface="Montserrat"/>
                </a:rPr>
                <a:t>Địa chỉ</a:t>
              </a:r>
            </a:p>
          </p:txBody>
        </p:sp>
        <p:sp>
          <p:nvSpPr>
            <p:cNvPr id="75" name="TextBox 75"/>
            <p:cNvSpPr txBox="1"/>
            <p:nvPr/>
          </p:nvSpPr>
          <p:spPr>
            <a:xfrm>
              <a:off x="1116580" y="3168054"/>
              <a:ext cx="2623931" cy="561976"/>
            </a:xfrm>
            <a:prstGeom prst="rect">
              <a:avLst/>
            </a:prstGeom>
          </p:spPr>
          <p:txBody>
            <a:bodyPr lIns="0" tIns="0" rIns="0" bIns="0" rtlCol="0" anchor="t">
              <a:spAutoFit/>
            </a:bodyPr>
            <a:lstStyle/>
            <a:p>
              <a:pPr>
                <a:lnSpc>
                  <a:spcPts val="3749"/>
                </a:lnSpc>
              </a:pPr>
              <a:r>
                <a:rPr lang="en-US" sz="2499">
                  <a:solidFill>
                    <a:srgbClr val="191919"/>
                  </a:solidFill>
                  <a:latin typeface="Montserrat"/>
                </a:rPr>
                <a:t>Gửi email</a:t>
              </a:r>
            </a:p>
          </p:txBody>
        </p:sp>
        <p:sp>
          <p:nvSpPr>
            <p:cNvPr id="76" name="Freeform 76"/>
            <p:cNvSpPr/>
            <p:nvPr/>
          </p:nvSpPr>
          <p:spPr>
            <a:xfrm rot="-5400000">
              <a:off x="-328639" y="872412"/>
              <a:ext cx="1082273" cy="108227"/>
            </a:xfrm>
            <a:custGeom>
              <a:avLst/>
              <a:gdLst/>
              <a:ahLst/>
              <a:cxnLst/>
              <a:rect l="l" t="t" r="r" b="b"/>
              <a:pathLst>
                <a:path w="1082273" h="108227">
                  <a:moveTo>
                    <a:pt x="0" y="0"/>
                  </a:moveTo>
                  <a:lnTo>
                    <a:pt x="1082274" y="0"/>
                  </a:lnTo>
                  <a:lnTo>
                    <a:pt x="1082274" y="108227"/>
                  </a:lnTo>
                  <a:lnTo>
                    <a:pt x="0" y="108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7" name="Freeform 77"/>
            <p:cNvSpPr/>
            <p:nvPr/>
          </p:nvSpPr>
          <p:spPr>
            <a:xfrm>
              <a:off x="0" y="100400"/>
              <a:ext cx="424996" cy="424996"/>
            </a:xfrm>
            <a:custGeom>
              <a:avLst/>
              <a:gdLst/>
              <a:ahLst/>
              <a:cxnLst/>
              <a:rect l="l" t="t" r="r" b="b"/>
              <a:pathLst>
                <a:path w="424996" h="424996">
                  <a:moveTo>
                    <a:pt x="0" y="0"/>
                  </a:moveTo>
                  <a:lnTo>
                    <a:pt x="424996" y="0"/>
                  </a:lnTo>
                  <a:lnTo>
                    <a:pt x="424996" y="424996"/>
                  </a:lnTo>
                  <a:lnTo>
                    <a:pt x="0" y="4249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8" name="Freeform 78"/>
            <p:cNvSpPr/>
            <p:nvPr/>
          </p:nvSpPr>
          <p:spPr>
            <a:xfrm>
              <a:off x="0" y="1174575"/>
              <a:ext cx="424996" cy="424996"/>
            </a:xfrm>
            <a:custGeom>
              <a:avLst/>
              <a:gdLst/>
              <a:ahLst/>
              <a:cxnLst/>
              <a:rect l="l" t="t" r="r" b="b"/>
              <a:pathLst>
                <a:path w="424996" h="424996">
                  <a:moveTo>
                    <a:pt x="0" y="0"/>
                  </a:moveTo>
                  <a:lnTo>
                    <a:pt x="424996" y="0"/>
                  </a:lnTo>
                  <a:lnTo>
                    <a:pt x="424996" y="424996"/>
                  </a:lnTo>
                  <a:lnTo>
                    <a:pt x="0" y="4249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9" name="TextBox 79"/>
            <p:cNvSpPr txBox="1"/>
            <p:nvPr/>
          </p:nvSpPr>
          <p:spPr>
            <a:xfrm>
              <a:off x="1116580" y="-66675"/>
              <a:ext cx="2623931" cy="561976"/>
            </a:xfrm>
            <a:prstGeom prst="rect">
              <a:avLst/>
            </a:prstGeom>
          </p:spPr>
          <p:txBody>
            <a:bodyPr lIns="0" tIns="0" rIns="0" bIns="0" rtlCol="0" anchor="t">
              <a:spAutoFit/>
            </a:bodyPr>
            <a:lstStyle/>
            <a:p>
              <a:pPr>
                <a:lnSpc>
                  <a:spcPts val="3749"/>
                </a:lnSpc>
              </a:pPr>
              <a:r>
                <a:rPr lang="en-US" sz="2499">
                  <a:solidFill>
                    <a:srgbClr val="191919"/>
                  </a:solidFill>
                  <a:latin typeface="Montserrat"/>
                </a:rPr>
                <a:t>Logo</a:t>
              </a:r>
            </a:p>
          </p:txBody>
        </p:sp>
        <p:sp>
          <p:nvSpPr>
            <p:cNvPr id="80" name="TextBox 80"/>
            <p:cNvSpPr txBox="1"/>
            <p:nvPr/>
          </p:nvSpPr>
          <p:spPr>
            <a:xfrm>
              <a:off x="1116580" y="1016033"/>
              <a:ext cx="2623931" cy="561976"/>
            </a:xfrm>
            <a:prstGeom prst="rect">
              <a:avLst/>
            </a:prstGeom>
          </p:spPr>
          <p:txBody>
            <a:bodyPr lIns="0" tIns="0" rIns="0" bIns="0" rtlCol="0" anchor="t">
              <a:spAutoFit/>
            </a:bodyPr>
            <a:lstStyle/>
            <a:p>
              <a:pPr>
                <a:lnSpc>
                  <a:spcPts val="3749"/>
                </a:lnSpc>
              </a:pPr>
              <a:r>
                <a:rPr lang="en-US" sz="2499">
                  <a:solidFill>
                    <a:srgbClr val="191919"/>
                  </a:solidFill>
                  <a:latin typeface="Montserrat"/>
                </a:rPr>
                <a:t>Chính sách </a:t>
              </a:r>
            </a:p>
          </p:txBody>
        </p:sp>
        <p:sp>
          <p:nvSpPr>
            <p:cNvPr id="81" name="Freeform 81"/>
            <p:cNvSpPr/>
            <p:nvPr/>
          </p:nvSpPr>
          <p:spPr>
            <a:xfrm rot="-5400000">
              <a:off x="-349938" y="1869668"/>
              <a:ext cx="1082273" cy="108227"/>
            </a:xfrm>
            <a:custGeom>
              <a:avLst/>
              <a:gdLst/>
              <a:ahLst/>
              <a:cxnLst/>
              <a:rect l="l" t="t" r="r" b="b"/>
              <a:pathLst>
                <a:path w="1082273" h="108227">
                  <a:moveTo>
                    <a:pt x="0" y="0"/>
                  </a:moveTo>
                  <a:lnTo>
                    <a:pt x="1082273" y="0"/>
                  </a:lnTo>
                  <a:lnTo>
                    <a:pt x="1082273" y="108228"/>
                  </a:lnTo>
                  <a:lnTo>
                    <a:pt x="0" y="1082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Tree>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19471" y="359520"/>
            <a:ext cx="8903673" cy="578358"/>
          </a:xfrm>
          <a:prstGeom prst="rect">
            <a:avLst/>
          </a:prstGeom>
        </p:spPr>
        <p:txBody>
          <a:bodyPr lIns="0" tIns="0" rIns="0" bIns="0" rtlCol="0" anchor="t">
            <a:spAutoFit/>
          </a:bodyPr>
          <a:lstStyle/>
          <a:p>
            <a:pPr marL="0" lvl="0" indent="0" algn="ctr">
              <a:lnSpc>
                <a:spcPts val="4716"/>
              </a:lnSpc>
              <a:spcBef>
                <a:spcPct val="0"/>
              </a:spcBef>
            </a:pPr>
            <a:r>
              <a:rPr lang="en-US" sz="3600" spc="107">
                <a:solidFill>
                  <a:srgbClr val="191919"/>
                </a:solidFill>
                <a:latin typeface="Paytone One"/>
              </a:rPr>
              <a:t>PHÂN CÔNG CÔNG VIỆC</a:t>
            </a:r>
          </a:p>
        </p:txBody>
      </p:sp>
      <p:sp>
        <p:nvSpPr>
          <p:cNvPr id="3" name="AutoShape 3"/>
          <p:cNvSpPr/>
          <p:nvPr/>
        </p:nvSpPr>
        <p:spPr>
          <a:xfrm>
            <a:off x="0" y="1280925"/>
            <a:ext cx="17903308" cy="6740010"/>
          </a:xfrm>
          <a:prstGeom prst="rect">
            <a:avLst/>
          </a:prstGeom>
          <a:solidFill>
            <a:srgbClr val="191919">
              <a:alpha val="2745"/>
            </a:srgbClr>
          </a:solidFill>
        </p:spPr>
      </p:sp>
      <p:sp>
        <p:nvSpPr>
          <p:cNvPr id="4" name="AutoShape 4"/>
          <p:cNvSpPr/>
          <p:nvPr/>
        </p:nvSpPr>
        <p:spPr>
          <a:xfrm rot="-5400000">
            <a:off x="2373615" y="4674372"/>
            <a:ext cx="6677608" cy="15517"/>
          </a:xfrm>
          <a:prstGeom prst="rect">
            <a:avLst/>
          </a:prstGeom>
          <a:solidFill>
            <a:srgbClr val="191919">
              <a:alpha val="8627"/>
            </a:srgbClr>
          </a:solidFill>
        </p:spPr>
      </p:sp>
      <p:sp>
        <p:nvSpPr>
          <p:cNvPr id="5" name="AutoShape 5"/>
          <p:cNvSpPr/>
          <p:nvPr/>
        </p:nvSpPr>
        <p:spPr>
          <a:xfrm rot="-5400000">
            <a:off x="5864912" y="4658665"/>
            <a:ext cx="6693252" cy="31288"/>
          </a:xfrm>
          <a:prstGeom prst="rect">
            <a:avLst/>
          </a:prstGeom>
          <a:solidFill>
            <a:srgbClr val="191919">
              <a:alpha val="8627"/>
            </a:srgbClr>
          </a:solidFill>
        </p:spPr>
      </p:sp>
      <p:sp>
        <p:nvSpPr>
          <p:cNvPr id="6" name="AutoShape 6"/>
          <p:cNvSpPr/>
          <p:nvPr/>
        </p:nvSpPr>
        <p:spPr>
          <a:xfrm rot="-5400000">
            <a:off x="4662426" y="4683143"/>
            <a:ext cx="6666058" cy="9525"/>
          </a:xfrm>
          <a:prstGeom prst="rect">
            <a:avLst/>
          </a:prstGeom>
          <a:solidFill>
            <a:srgbClr val="191919">
              <a:alpha val="8627"/>
            </a:srgbClr>
          </a:solidFill>
        </p:spPr>
      </p:sp>
      <p:sp>
        <p:nvSpPr>
          <p:cNvPr id="7" name="AutoShape 7"/>
          <p:cNvSpPr/>
          <p:nvPr/>
        </p:nvSpPr>
        <p:spPr>
          <a:xfrm rot="-5400000">
            <a:off x="3482477" y="4683131"/>
            <a:ext cx="6666058" cy="9550"/>
          </a:xfrm>
          <a:prstGeom prst="rect">
            <a:avLst/>
          </a:prstGeom>
          <a:solidFill>
            <a:srgbClr val="191919">
              <a:alpha val="8627"/>
            </a:srgbClr>
          </a:solidFill>
        </p:spPr>
      </p:sp>
      <p:sp>
        <p:nvSpPr>
          <p:cNvPr id="8" name="AutoShape 8"/>
          <p:cNvSpPr/>
          <p:nvPr/>
        </p:nvSpPr>
        <p:spPr>
          <a:xfrm>
            <a:off x="551057" y="2225348"/>
            <a:ext cx="17352252" cy="93153"/>
          </a:xfrm>
          <a:prstGeom prst="rect">
            <a:avLst/>
          </a:prstGeom>
          <a:solidFill>
            <a:srgbClr val="191919">
              <a:alpha val="5098"/>
            </a:srgbClr>
          </a:solidFill>
        </p:spPr>
      </p:sp>
      <p:sp>
        <p:nvSpPr>
          <p:cNvPr id="9" name="AutoShape 9"/>
          <p:cNvSpPr/>
          <p:nvPr/>
        </p:nvSpPr>
        <p:spPr>
          <a:xfrm>
            <a:off x="519769" y="2868867"/>
            <a:ext cx="17352252" cy="87331"/>
          </a:xfrm>
          <a:prstGeom prst="rect">
            <a:avLst/>
          </a:prstGeom>
          <a:solidFill>
            <a:srgbClr val="191919">
              <a:alpha val="5098"/>
            </a:srgbClr>
          </a:solidFill>
        </p:spPr>
      </p:sp>
      <p:sp>
        <p:nvSpPr>
          <p:cNvPr id="10" name="AutoShape 10"/>
          <p:cNvSpPr/>
          <p:nvPr/>
        </p:nvSpPr>
        <p:spPr>
          <a:xfrm>
            <a:off x="551057" y="3528566"/>
            <a:ext cx="17352252" cy="93515"/>
          </a:xfrm>
          <a:prstGeom prst="rect">
            <a:avLst/>
          </a:prstGeom>
          <a:solidFill>
            <a:srgbClr val="191919">
              <a:alpha val="5098"/>
            </a:srgbClr>
          </a:solidFill>
        </p:spPr>
      </p:sp>
      <p:sp>
        <p:nvSpPr>
          <p:cNvPr id="11" name="AutoShape 11"/>
          <p:cNvSpPr/>
          <p:nvPr/>
        </p:nvSpPr>
        <p:spPr>
          <a:xfrm>
            <a:off x="551057" y="4274470"/>
            <a:ext cx="17352252" cy="87238"/>
          </a:xfrm>
          <a:prstGeom prst="rect">
            <a:avLst/>
          </a:prstGeom>
          <a:solidFill>
            <a:srgbClr val="191919">
              <a:alpha val="5098"/>
            </a:srgbClr>
          </a:solidFill>
        </p:spPr>
      </p:sp>
      <p:sp>
        <p:nvSpPr>
          <p:cNvPr id="12" name="AutoShape 12"/>
          <p:cNvSpPr/>
          <p:nvPr/>
        </p:nvSpPr>
        <p:spPr>
          <a:xfrm>
            <a:off x="519769" y="4933267"/>
            <a:ext cx="17352252" cy="105867"/>
          </a:xfrm>
          <a:prstGeom prst="rect">
            <a:avLst/>
          </a:prstGeom>
          <a:solidFill>
            <a:srgbClr val="191919">
              <a:alpha val="5098"/>
            </a:srgbClr>
          </a:solidFill>
        </p:spPr>
      </p:sp>
      <p:sp>
        <p:nvSpPr>
          <p:cNvPr id="13" name="TextBox 13"/>
          <p:cNvSpPr txBox="1"/>
          <p:nvPr/>
        </p:nvSpPr>
        <p:spPr>
          <a:xfrm>
            <a:off x="961196" y="1618862"/>
            <a:ext cx="3714511" cy="346329"/>
          </a:xfrm>
          <a:prstGeom prst="rect">
            <a:avLst/>
          </a:prstGeom>
        </p:spPr>
        <p:txBody>
          <a:bodyPr lIns="0" tIns="0" rIns="0" bIns="0" rtlCol="0" anchor="t">
            <a:spAutoFit/>
          </a:bodyPr>
          <a:lstStyle/>
          <a:p>
            <a:pPr marL="0" lvl="0" indent="0" algn="l">
              <a:lnSpc>
                <a:spcPts val="2837"/>
              </a:lnSpc>
              <a:spcBef>
                <a:spcPct val="0"/>
              </a:spcBef>
            </a:pPr>
            <a:r>
              <a:rPr lang="en-US" sz="2199" spc="85">
                <a:solidFill>
                  <a:srgbClr val="191919"/>
                </a:solidFill>
                <a:latin typeface="Paytone One"/>
              </a:rPr>
              <a:t>Công việc</a:t>
            </a:r>
          </a:p>
        </p:txBody>
      </p:sp>
      <p:sp>
        <p:nvSpPr>
          <p:cNvPr id="14" name="TextBox 14"/>
          <p:cNvSpPr txBox="1"/>
          <p:nvPr/>
        </p:nvSpPr>
        <p:spPr>
          <a:xfrm>
            <a:off x="5474385" y="1693694"/>
            <a:ext cx="1482813" cy="346329"/>
          </a:xfrm>
          <a:prstGeom prst="rect">
            <a:avLst/>
          </a:prstGeom>
        </p:spPr>
        <p:txBody>
          <a:bodyPr lIns="0" tIns="0" rIns="0" bIns="0" rtlCol="0" anchor="t">
            <a:spAutoFit/>
          </a:bodyPr>
          <a:lstStyle/>
          <a:p>
            <a:pPr marL="0" lvl="0" indent="0" algn="ctr">
              <a:lnSpc>
                <a:spcPts val="2837"/>
              </a:lnSpc>
              <a:spcBef>
                <a:spcPct val="0"/>
              </a:spcBef>
            </a:pPr>
            <a:r>
              <a:rPr lang="en-US" sz="2199" spc="85">
                <a:solidFill>
                  <a:srgbClr val="191919"/>
                </a:solidFill>
                <a:latin typeface="Paytone One"/>
              </a:rPr>
              <a:t>20/1</a:t>
            </a:r>
          </a:p>
        </p:txBody>
      </p:sp>
      <p:sp>
        <p:nvSpPr>
          <p:cNvPr id="15" name="TextBox 15"/>
          <p:cNvSpPr txBox="1"/>
          <p:nvPr/>
        </p:nvSpPr>
        <p:spPr>
          <a:xfrm>
            <a:off x="805894" y="3017266"/>
            <a:ext cx="5004712" cy="331470"/>
          </a:xfrm>
          <a:prstGeom prst="rect">
            <a:avLst/>
          </a:prstGeom>
        </p:spPr>
        <p:txBody>
          <a:bodyPr lIns="0" tIns="0" rIns="0" bIns="0" rtlCol="0" anchor="t">
            <a:spAutoFit/>
          </a:bodyPr>
          <a:lstStyle/>
          <a:p>
            <a:pPr>
              <a:lnSpc>
                <a:spcPts val="2700"/>
              </a:lnSpc>
            </a:pPr>
            <a:r>
              <a:rPr lang="en-US" sz="1800" spc="89">
                <a:solidFill>
                  <a:srgbClr val="191919"/>
                </a:solidFill>
                <a:latin typeface="Montserrat"/>
              </a:rPr>
              <a:t>TRANG CHỦ</a:t>
            </a:r>
          </a:p>
        </p:txBody>
      </p:sp>
      <p:sp>
        <p:nvSpPr>
          <p:cNvPr id="16" name="TextBox 16"/>
          <p:cNvSpPr txBox="1"/>
          <p:nvPr/>
        </p:nvSpPr>
        <p:spPr>
          <a:xfrm>
            <a:off x="805894" y="4324919"/>
            <a:ext cx="5004712" cy="331470"/>
          </a:xfrm>
          <a:prstGeom prst="rect">
            <a:avLst/>
          </a:prstGeom>
        </p:spPr>
        <p:txBody>
          <a:bodyPr lIns="0" tIns="0" rIns="0" bIns="0" rtlCol="0" anchor="t">
            <a:spAutoFit/>
          </a:bodyPr>
          <a:lstStyle/>
          <a:p>
            <a:pPr>
              <a:lnSpc>
                <a:spcPts val="2700"/>
              </a:lnSpc>
            </a:pPr>
            <a:r>
              <a:rPr lang="en-US" sz="1800" spc="89">
                <a:solidFill>
                  <a:srgbClr val="191919"/>
                </a:solidFill>
                <a:latin typeface="Montserrat"/>
              </a:rPr>
              <a:t>MENU THỨC ĂN , ĐỒ UỐNG</a:t>
            </a:r>
          </a:p>
        </p:txBody>
      </p:sp>
      <p:sp>
        <p:nvSpPr>
          <p:cNvPr id="17" name="TextBox 17"/>
          <p:cNvSpPr txBox="1"/>
          <p:nvPr/>
        </p:nvSpPr>
        <p:spPr>
          <a:xfrm>
            <a:off x="805894" y="5063427"/>
            <a:ext cx="5004712" cy="331470"/>
          </a:xfrm>
          <a:prstGeom prst="rect">
            <a:avLst/>
          </a:prstGeom>
        </p:spPr>
        <p:txBody>
          <a:bodyPr lIns="0" tIns="0" rIns="0" bIns="0" rtlCol="0" anchor="t">
            <a:spAutoFit/>
          </a:bodyPr>
          <a:lstStyle/>
          <a:p>
            <a:pPr>
              <a:lnSpc>
                <a:spcPts val="2700"/>
              </a:lnSpc>
            </a:pPr>
            <a:r>
              <a:rPr lang="en-US" sz="1800" spc="89">
                <a:solidFill>
                  <a:srgbClr val="191919"/>
                </a:solidFill>
                <a:latin typeface="Montserrat"/>
              </a:rPr>
              <a:t>ĐĂNG NHẬP, THANH TOÁN</a:t>
            </a:r>
          </a:p>
        </p:txBody>
      </p:sp>
      <p:sp>
        <p:nvSpPr>
          <p:cNvPr id="18" name="TextBox 18"/>
          <p:cNvSpPr txBox="1"/>
          <p:nvPr/>
        </p:nvSpPr>
        <p:spPr>
          <a:xfrm>
            <a:off x="805894" y="5741971"/>
            <a:ext cx="5004712" cy="331470"/>
          </a:xfrm>
          <a:prstGeom prst="rect">
            <a:avLst/>
          </a:prstGeom>
        </p:spPr>
        <p:txBody>
          <a:bodyPr lIns="0" tIns="0" rIns="0" bIns="0" rtlCol="0" anchor="t">
            <a:spAutoFit/>
          </a:bodyPr>
          <a:lstStyle/>
          <a:p>
            <a:pPr>
              <a:lnSpc>
                <a:spcPts val="2700"/>
              </a:lnSpc>
            </a:pPr>
            <a:r>
              <a:rPr lang="en-US" sz="1800" spc="89">
                <a:solidFill>
                  <a:srgbClr val="191919"/>
                </a:solidFill>
                <a:latin typeface="Montserrat"/>
              </a:rPr>
              <a:t>LIÊN HỆ</a:t>
            </a:r>
          </a:p>
        </p:txBody>
      </p:sp>
      <p:sp>
        <p:nvSpPr>
          <p:cNvPr id="19" name="AutoShape 19"/>
          <p:cNvSpPr/>
          <p:nvPr/>
        </p:nvSpPr>
        <p:spPr>
          <a:xfrm>
            <a:off x="5962684" y="2434912"/>
            <a:ext cx="2988970" cy="348583"/>
          </a:xfrm>
          <a:prstGeom prst="rect">
            <a:avLst/>
          </a:prstGeom>
          <a:solidFill>
            <a:srgbClr val="FFE609"/>
          </a:solidFill>
        </p:spPr>
      </p:sp>
      <p:sp>
        <p:nvSpPr>
          <p:cNvPr id="20" name="AutoShape 20"/>
          <p:cNvSpPr/>
          <p:nvPr/>
        </p:nvSpPr>
        <p:spPr>
          <a:xfrm>
            <a:off x="9500923" y="4517142"/>
            <a:ext cx="2988970" cy="320875"/>
          </a:xfrm>
          <a:prstGeom prst="rect">
            <a:avLst/>
          </a:prstGeom>
          <a:solidFill>
            <a:srgbClr val="A5DB23"/>
          </a:solidFill>
        </p:spPr>
      </p:sp>
      <p:sp>
        <p:nvSpPr>
          <p:cNvPr id="21" name="AutoShape 21"/>
          <p:cNvSpPr/>
          <p:nvPr/>
        </p:nvSpPr>
        <p:spPr>
          <a:xfrm>
            <a:off x="11978628" y="4918321"/>
            <a:ext cx="3027487" cy="320875"/>
          </a:xfrm>
          <a:prstGeom prst="rect">
            <a:avLst/>
          </a:prstGeom>
          <a:solidFill>
            <a:srgbClr val="2C92D5"/>
          </a:solidFill>
        </p:spPr>
      </p:sp>
      <p:sp>
        <p:nvSpPr>
          <p:cNvPr id="22" name="AutoShape 22"/>
          <p:cNvSpPr/>
          <p:nvPr/>
        </p:nvSpPr>
        <p:spPr>
          <a:xfrm>
            <a:off x="9403003" y="6226265"/>
            <a:ext cx="3039265" cy="272334"/>
          </a:xfrm>
          <a:prstGeom prst="rect">
            <a:avLst/>
          </a:prstGeom>
          <a:solidFill>
            <a:srgbClr val="FFE609"/>
          </a:solidFill>
        </p:spPr>
      </p:sp>
      <p:sp>
        <p:nvSpPr>
          <p:cNvPr id="23" name="AutoShape 23"/>
          <p:cNvSpPr/>
          <p:nvPr/>
        </p:nvSpPr>
        <p:spPr>
          <a:xfrm rot="-5400000">
            <a:off x="7945171" y="4683108"/>
            <a:ext cx="6666058" cy="9596"/>
          </a:xfrm>
          <a:prstGeom prst="rect">
            <a:avLst/>
          </a:prstGeom>
          <a:solidFill>
            <a:srgbClr val="191919">
              <a:alpha val="8627"/>
            </a:srgbClr>
          </a:solidFill>
        </p:spPr>
      </p:sp>
      <p:sp>
        <p:nvSpPr>
          <p:cNvPr id="24" name="AutoShape 24"/>
          <p:cNvSpPr/>
          <p:nvPr/>
        </p:nvSpPr>
        <p:spPr>
          <a:xfrm rot="-5400000">
            <a:off x="9077465" y="4716864"/>
            <a:ext cx="6561283" cy="46858"/>
          </a:xfrm>
          <a:prstGeom prst="rect">
            <a:avLst/>
          </a:prstGeom>
          <a:solidFill>
            <a:srgbClr val="191919">
              <a:alpha val="8627"/>
            </a:srgbClr>
          </a:solidFill>
        </p:spPr>
      </p:sp>
      <p:sp>
        <p:nvSpPr>
          <p:cNvPr id="25" name="AutoShape 25"/>
          <p:cNvSpPr/>
          <p:nvPr/>
        </p:nvSpPr>
        <p:spPr>
          <a:xfrm rot="-5400000">
            <a:off x="10178086" y="4658665"/>
            <a:ext cx="6693252" cy="31288"/>
          </a:xfrm>
          <a:prstGeom prst="rect">
            <a:avLst/>
          </a:prstGeom>
          <a:solidFill>
            <a:srgbClr val="191919">
              <a:alpha val="8627"/>
            </a:srgbClr>
          </a:solidFill>
        </p:spPr>
      </p:sp>
      <p:sp>
        <p:nvSpPr>
          <p:cNvPr id="26" name="TextBox 26"/>
          <p:cNvSpPr txBox="1"/>
          <p:nvPr/>
        </p:nvSpPr>
        <p:spPr>
          <a:xfrm>
            <a:off x="6764649" y="1693694"/>
            <a:ext cx="1482813" cy="346329"/>
          </a:xfrm>
          <a:prstGeom prst="rect">
            <a:avLst/>
          </a:prstGeom>
        </p:spPr>
        <p:txBody>
          <a:bodyPr lIns="0" tIns="0" rIns="0" bIns="0" rtlCol="0" anchor="t">
            <a:spAutoFit/>
          </a:bodyPr>
          <a:lstStyle/>
          <a:p>
            <a:pPr marL="0" lvl="0" indent="0" algn="ctr">
              <a:lnSpc>
                <a:spcPts val="2837"/>
              </a:lnSpc>
              <a:spcBef>
                <a:spcPct val="0"/>
              </a:spcBef>
            </a:pPr>
            <a:r>
              <a:rPr lang="en-US" sz="2199" spc="85">
                <a:solidFill>
                  <a:srgbClr val="191919"/>
                </a:solidFill>
                <a:latin typeface="Paytone One"/>
              </a:rPr>
              <a:t>20/2</a:t>
            </a:r>
          </a:p>
        </p:txBody>
      </p:sp>
      <p:sp>
        <p:nvSpPr>
          <p:cNvPr id="27" name="TextBox 27"/>
          <p:cNvSpPr txBox="1"/>
          <p:nvPr/>
        </p:nvSpPr>
        <p:spPr>
          <a:xfrm>
            <a:off x="7838388" y="1693694"/>
            <a:ext cx="1482813" cy="346329"/>
          </a:xfrm>
          <a:prstGeom prst="rect">
            <a:avLst/>
          </a:prstGeom>
        </p:spPr>
        <p:txBody>
          <a:bodyPr lIns="0" tIns="0" rIns="0" bIns="0" rtlCol="0" anchor="t">
            <a:spAutoFit/>
          </a:bodyPr>
          <a:lstStyle/>
          <a:p>
            <a:pPr marL="0" lvl="0" indent="0" algn="ctr">
              <a:lnSpc>
                <a:spcPts val="2837"/>
              </a:lnSpc>
              <a:spcBef>
                <a:spcPct val="0"/>
              </a:spcBef>
            </a:pPr>
            <a:r>
              <a:rPr lang="en-US" sz="2199" spc="85">
                <a:solidFill>
                  <a:srgbClr val="191919"/>
                </a:solidFill>
                <a:latin typeface="Paytone One"/>
              </a:rPr>
              <a:t>20/9</a:t>
            </a:r>
          </a:p>
        </p:txBody>
      </p:sp>
      <p:sp>
        <p:nvSpPr>
          <p:cNvPr id="28" name="TextBox 28"/>
          <p:cNvSpPr txBox="1"/>
          <p:nvPr/>
        </p:nvSpPr>
        <p:spPr>
          <a:xfrm>
            <a:off x="9019026" y="1693694"/>
            <a:ext cx="1482813" cy="346329"/>
          </a:xfrm>
          <a:prstGeom prst="rect">
            <a:avLst/>
          </a:prstGeom>
        </p:spPr>
        <p:txBody>
          <a:bodyPr lIns="0" tIns="0" rIns="0" bIns="0" rtlCol="0" anchor="t">
            <a:spAutoFit/>
          </a:bodyPr>
          <a:lstStyle/>
          <a:p>
            <a:pPr marL="0" lvl="0" indent="0" algn="ctr">
              <a:lnSpc>
                <a:spcPts val="2837"/>
              </a:lnSpc>
              <a:spcBef>
                <a:spcPct val="0"/>
              </a:spcBef>
            </a:pPr>
            <a:r>
              <a:rPr lang="en-US" sz="2199" spc="85">
                <a:solidFill>
                  <a:srgbClr val="191919"/>
                </a:solidFill>
                <a:latin typeface="Paytone One"/>
              </a:rPr>
              <a:t>1/3</a:t>
            </a:r>
          </a:p>
        </p:txBody>
      </p:sp>
      <p:sp>
        <p:nvSpPr>
          <p:cNvPr id="29" name="TextBox 29"/>
          <p:cNvSpPr txBox="1"/>
          <p:nvPr/>
        </p:nvSpPr>
        <p:spPr>
          <a:xfrm>
            <a:off x="10008593" y="1693694"/>
            <a:ext cx="1482813" cy="346329"/>
          </a:xfrm>
          <a:prstGeom prst="rect">
            <a:avLst/>
          </a:prstGeom>
        </p:spPr>
        <p:txBody>
          <a:bodyPr lIns="0" tIns="0" rIns="0" bIns="0" rtlCol="0" anchor="t">
            <a:spAutoFit/>
          </a:bodyPr>
          <a:lstStyle/>
          <a:p>
            <a:pPr marL="0" lvl="0" indent="0" algn="ctr">
              <a:lnSpc>
                <a:spcPts val="2837"/>
              </a:lnSpc>
              <a:spcBef>
                <a:spcPct val="0"/>
              </a:spcBef>
            </a:pPr>
            <a:r>
              <a:rPr lang="en-US" sz="2199" spc="85">
                <a:solidFill>
                  <a:srgbClr val="191919"/>
                </a:solidFill>
                <a:latin typeface="Paytone One"/>
              </a:rPr>
              <a:t>10/3</a:t>
            </a:r>
          </a:p>
        </p:txBody>
      </p:sp>
      <p:sp>
        <p:nvSpPr>
          <p:cNvPr id="30" name="TextBox 30"/>
          <p:cNvSpPr txBox="1"/>
          <p:nvPr/>
        </p:nvSpPr>
        <p:spPr>
          <a:xfrm>
            <a:off x="10950660" y="1693694"/>
            <a:ext cx="1482813" cy="346329"/>
          </a:xfrm>
          <a:prstGeom prst="rect">
            <a:avLst/>
          </a:prstGeom>
        </p:spPr>
        <p:txBody>
          <a:bodyPr lIns="0" tIns="0" rIns="0" bIns="0" rtlCol="0" anchor="t">
            <a:spAutoFit/>
          </a:bodyPr>
          <a:lstStyle/>
          <a:p>
            <a:pPr marL="0" lvl="0" indent="0" algn="ctr">
              <a:lnSpc>
                <a:spcPts val="2837"/>
              </a:lnSpc>
              <a:spcBef>
                <a:spcPct val="0"/>
              </a:spcBef>
            </a:pPr>
            <a:r>
              <a:rPr lang="en-US" sz="2199" spc="85">
                <a:solidFill>
                  <a:srgbClr val="191919"/>
                </a:solidFill>
                <a:latin typeface="Paytone One"/>
              </a:rPr>
              <a:t>20/3</a:t>
            </a:r>
          </a:p>
        </p:txBody>
      </p:sp>
      <p:sp>
        <p:nvSpPr>
          <p:cNvPr id="31" name="TextBox 31"/>
          <p:cNvSpPr txBox="1"/>
          <p:nvPr/>
        </p:nvSpPr>
        <p:spPr>
          <a:xfrm>
            <a:off x="12068770" y="1693694"/>
            <a:ext cx="1482813" cy="346329"/>
          </a:xfrm>
          <a:prstGeom prst="rect">
            <a:avLst/>
          </a:prstGeom>
        </p:spPr>
        <p:txBody>
          <a:bodyPr lIns="0" tIns="0" rIns="0" bIns="0" rtlCol="0" anchor="t">
            <a:spAutoFit/>
          </a:bodyPr>
          <a:lstStyle/>
          <a:p>
            <a:pPr marL="0" lvl="0" indent="0" algn="ctr">
              <a:lnSpc>
                <a:spcPts val="2837"/>
              </a:lnSpc>
              <a:spcBef>
                <a:spcPct val="0"/>
              </a:spcBef>
            </a:pPr>
            <a:r>
              <a:rPr lang="en-US" sz="2199" spc="85">
                <a:solidFill>
                  <a:srgbClr val="191919"/>
                </a:solidFill>
                <a:latin typeface="Paytone One"/>
              </a:rPr>
              <a:t>31/3</a:t>
            </a:r>
          </a:p>
        </p:txBody>
      </p:sp>
      <p:sp>
        <p:nvSpPr>
          <p:cNvPr id="32" name="TextBox 32"/>
          <p:cNvSpPr txBox="1"/>
          <p:nvPr/>
        </p:nvSpPr>
        <p:spPr>
          <a:xfrm>
            <a:off x="13166898" y="1693694"/>
            <a:ext cx="1482813" cy="346329"/>
          </a:xfrm>
          <a:prstGeom prst="rect">
            <a:avLst/>
          </a:prstGeom>
        </p:spPr>
        <p:txBody>
          <a:bodyPr lIns="0" tIns="0" rIns="0" bIns="0" rtlCol="0" anchor="t">
            <a:spAutoFit/>
          </a:bodyPr>
          <a:lstStyle/>
          <a:p>
            <a:pPr marL="0" lvl="0" indent="0" algn="ctr">
              <a:lnSpc>
                <a:spcPts val="2837"/>
              </a:lnSpc>
              <a:spcBef>
                <a:spcPct val="0"/>
              </a:spcBef>
            </a:pPr>
            <a:r>
              <a:rPr lang="en-US" sz="2199" spc="85">
                <a:solidFill>
                  <a:srgbClr val="191919"/>
                </a:solidFill>
                <a:latin typeface="Paytone One"/>
              </a:rPr>
              <a:t>1/4</a:t>
            </a:r>
          </a:p>
        </p:txBody>
      </p:sp>
      <p:sp>
        <p:nvSpPr>
          <p:cNvPr id="33" name="TextBox 33"/>
          <p:cNvSpPr txBox="1"/>
          <p:nvPr/>
        </p:nvSpPr>
        <p:spPr>
          <a:xfrm>
            <a:off x="14321602" y="1693694"/>
            <a:ext cx="1482813" cy="346329"/>
          </a:xfrm>
          <a:prstGeom prst="rect">
            <a:avLst/>
          </a:prstGeom>
        </p:spPr>
        <p:txBody>
          <a:bodyPr lIns="0" tIns="0" rIns="0" bIns="0" rtlCol="0" anchor="t">
            <a:spAutoFit/>
          </a:bodyPr>
          <a:lstStyle/>
          <a:p>
            <a:pPr marL="0" lvl="0" indent="0" algn="ctr">
              <a:lnSpc>
                <a:spcPts val="2837"/>
              </a:lnSpc>
              <a:spcBef>
                <a:spcPct val="0"/>
              </a:spcBef>
            </a:pPr>
            <a:r>
              <a:rPr lang="en-US" sz="2199" spc="85">
                <a:solidFill>
                  <a:srgbClr val="191919"/>
                </a:solidFill>
                <a:latin typeface="Paytone One"/>
              </a:rPr>
              <a:t>7/4</a:t>
            </a:r>
          </a:p>
        </p:txBody>
      </p:sp>
      <p:sp>
        <p:nvSpPr>
          <p:cNvPr id="34" name="TextBox 34"/>
          <p:cNvSpPr txBox="1"/>
          <p:nvPr/>
        </p:nvSpPr>
        <p:spPr>
          <a:xfrm>
            <a:off x="15582431" y="1693694"/>
            <a:ext cx="1482813" cy="346329"/>
          </a:xfrm>
          <a:prstGeom prst="rect">
            <a:avLst/>
          </a:prstGeom>
        </p:spPr>
        <p:txBody>
          <a:bodyPr lIns="0" tIns="0" rIns="0" bIns="0" rtlCol="0" anchor="t">
            <a:spAutoFit/>
          </a:bodyPr>
          <a:lstStyle/>
          <a:p>
            <a:pPr marL="0" lvl="0" indent="0" algn="ctr">
              <a:lnSpc>
                <a:spcPts val="2837"/>
              </a:lnSpc>
              <a:spcBef>
                <a:spcPct val="0"/>
              </a:spcBef>
            </a:pPr>
            <a:r>
              <a:rPr lang="en-US" sz="2199" spc="85">
                <a:solidFill>
                  <a:srgbClr val="191919"/>
                </a:solidFill>
                <a:latin typeface="Paytone One"/>
              </a:rPr>
              <a:t>14/4</a:t>
            </a:r>
          </a:p>
        </p:txBody>
      </p:sp>
      <p:sp>
        <p:nvSpPr>
          <p:cNvPr id="35" name="TextBox 35"/>
          <p:cNvSpPr txBox="1"/>
          <p:nvPr/>
        </p:nvSpPr>
        <p:spPr>
          <a:xfrm>
            <a:off x="16719139" y="1747228"/>
            <a:ext cx="1482813" cy="346329"/>
          </a:xfrm>
          <a:prstGeom prst="rect">
            <a:avLst/>
          </a:prstGeom>
        </p:spPr>
        <p:txBody>
          <a:bodyPr lIns="0" tIns="0" rIns="0" bIns="0" rtlCol="0" anchor="t">
            <a:spAutoFit/>
          </a:bodyPr>
          <a:lstStyle/>
          <a:p>
            <a:pPr marL="0" lvl="0" indent="0" algn="ctr">
              <a:lnSpc>
                <a:spcPts val="2837"/>
              </a:lnSpc>
              <a:spcBef>
                <a:spcPct val="0"/>
              </a:spcBef>
            </a:pPr>
            <a:r>
              <a:rPr lang="en-US" sz="2199" spc="85">
                <a:solidFill>
                  <a:srgbClr val="191919"/>
                </a:solidFill>
                <a:latin typeface="Paytone One"/>
              </a:rPr>
              <a:t>20/4</a:t>
            </a:r>
          </a:p>
        </p:txBody>
      </p:sp>
      <p:sp>
        <p:nvSpPr>
          <p:cNvPr id="36" name="AutoShape 36"/>
          <p:cNvSpPr/>
          <p:nvPr/>
        </p:nvSpPr>
        <p:spPr>
          <a:xfrm rot="-5400000">
            <a:off x="11343236" y="4672294"/>
            <a:ext cx="6666058" cy="31224"/>
          </a:xfrm>
          <a:prstGeom prst="rect">
            <a:avLst/>
          </a:prstGeom>
          <a:solidFill>
            <a:srgbClr val="191919">
              <a:alpha val="8627"/>
            </a:srgbClr>
          </a:solidFill>
        </p:spPr>
      </p:sp>
      <p:sp>
        <p:nvSpPr>
          <p:cNvPr id="37" name="AutoShape 37"/>
          <p:cNvSpPr/>
          <p:nvPr/>
        </p:nvSpPr>
        <p:spPr>
          <a:xfrm rot="-5400000">
            <a:off x="12419183" y="4669546"/>
            <a:ext cx="6693252" cy="9525"/>
          </a:xfrm>
          <a:prstGeom prst="rect">
            <a:avLst/>
          </a:prstGeom>
          <a:solidFill>
            <a:srgbClr val="191919">
              <a:alpha val="8627"/>
            </a:srgbClr>
          </a:solidFill>
        </p:spPr>
      </p:sp>
      <p:sp>
        <p:nvSpPr>
          <p:cNvPr id="38" name="AutoShape 38"/>
          <p:cNvSpPr/>
          <p:nvPr/>
        </p:nvSpPr>
        <p:spPr>
          <a:xfrm rot="-5400000">
            <a:off x="14010350" y="5073971"/>
            <a:ext cx="5884353" cy="9576"/>
          </a:xfrm>
          <a:prstGeom prst="rect">
            <a:avLst/>
          </a:prstGeom>
          <a:solidFill>
            <a:srgbClr val="191919">
              <a:alpha val="8627"/>
            </a:srgbClr>
          </a:solidFill>
        </p:spPr>
      </p:sp>
      <p:sp>
        <p:nvSpPr>
          <p:cNvPr id="39" name="AutoShape 39"/>
          <p:cNvSpPr/>
          <p:nvPr/>
        </p:nvSpPr>
        <p:spPr>
          <a:xfrm rot="-5400000">
            <a:off x="6907225" y="4653775"/>
            <a:ext cx="6693252" cy="41068"/>
          </a:xfrm>
          <a:prstGeom prst="rect">
            <a:avLst/>
          </a:prstGeom>
          <a:solidFill>
            <a:srgbClr val="A5DB23">
              <a:alpha val="8627"/>
            </a:srgbClr>
          </a:solidFill>
        </p:spPr>
      </p:sp>
      <p:sp>
        <p:nvSpPr>
          <p:cNvPr id="40" name="TextBox 40"/>
          <p:cNvSpPr txBox="1"/>
          <p:nvPr/>
        </p:nvSpPr>
        <p:spPr>
          <a:xfrm>
            <a:off x="805894" y="3659036"/>
            <a:ext cx="5004712" cy="331470"/>
          </a:xfrm>
          <a:prstGeom prst="rect">
            <a:avLst/>
          </a:prstGeom>
        </p:spPr>
        <p:txBody>
          <a:bodyPr lIns="0" tIns="0" rIns="0" bIns="0" rtlCol="0" anchor="t">
            <a:spAutoFit/>
          </a:bodyPr>
          <a:lstStyle/>
          <a:p>
            <a:pPr>
              <a:lnSpc>
                <a:spcPts val="2700"/>
              </a:lnSpc>
            </a:pPr>
            <a:r>
              <a:rPr lang="en-US" sz="1800" spc="89">
                <a:solidFill>
                  <a:srgbClr val="191919"/>
                </a:solidFill>
                <a:latin typeface="Montserrat"/>
              </a:rPr>
              <a:t>GIỚI THIỆU</a:t>
            </a:r>
          </a:p>
        </p:txBody>
      </p:sp>
      <p:sp>
        <p:nvSpPr>
          <p:cNvPr id="41" name="AutoShape 41"/>
          <p:cNvSpPr/>
          <p:nvPr/>
        </p:nvSpPr>
        <p:spPr>
          <a:xfrm>
            <a:off x="535413" y="5584252"/>
            <a:ext cx="17352252" cy="105867"/>
          </a:xfrm>
          <a:prstGeom prst="rect">
            <a:avLst/>
          </a:prstGeom>
          <a:solidFill>
            <a:srgbClr val="191919">
              <a:alpha val="5098"/>
            </a:srgbClr>
          </a:solidFill>
        </p:spPr>
      </p:sp>
      <p:sp>
        <p:nvSpPr>
          <p:cNvPr id="42" name="AutoShape 42"/>
          <p:cNvSpPr/>
          <p:nvPr/>
        </p:nvSpPr>
        <p:spPr>
          <a:xfrm>
            <a:off x="551057" y="6251037"/>
            <a:ext cx="17352252" cy="105867"/>
          </a:xfrm>
          <a:prstGeom prst="rect">
            <a:avLst/>
          </a:prstGeom>
          <a:solidFill>
            <a:srgbClr val="191919">
              <a:alpha val="5098"/>
            </a:srgbClr>
          </a:solidFill>
        </p:spPr>
      </p:sp>
      <p:sp>
        <p:nvSpPr>
          <p:cNvPr id="43" name="TextBox 43"/>
          <p:cNvSpPr txBox="1"/>
          <p:nvPr/>
        </p:nvSpPr>
        <p:spPr>
          <a:xfrm>
            <a:off x="805894" y="6424669"/>
            <a:ext cx="5004712" cy="331470"/>
          </a:xfrm>
          <a:prstGeom prst="rect">
            <a:avLst/>
          </a:prstGeom>
        </p:spPr>
        <p:txBody>
          <a:bodyPr lIns="0" tIns="0" rIns="0" bIns="0" rtlCol="0" anchor="t">
            <a:spAutoFit/>
          </a:bodyPr>
          <a:lstStyle/>
          <a:p>
            <a:pPr>
              <a:lnSpc>
                <a:spcPts val="2700"/>
              </a:lnSpc>
            </a:pPr>
            <a:r>
              <a:rPr lang="en-US" sz="1800" spc="89">
                <a:solidFill>
                  <a:srgbClr val="191919"/>
                </a:solidFill>
                <a:latin typeface="Montserrat"/>
              </a:rPr>
              <a:t>ĐẶT TIỆC</a:t>
            </a:r>
          </a:p>
        </p:txBody>
      </p:sp>
      <p:sp>
        <p:nvSpPr>
          <p:cNvPr id="44" name="AutoShape 44"/>
          <p:cNvSpPr/>
          <p:nvPr/>
        </p:nvSpPr>
        <p:spPr>
          <a:xfrm>
            <a:off x="551057" y="6962612"/>
            <a:ext cx="17352252" cy="105867"/>
          </a:xfrm>
          <a:prstGeom prst="rect">
            <a:avLst/>
          </a:prstGeom>
          <a:solidFill>
            <a:srgbClr val="191919">
              <a:alpha val="5098"/>
            </a:srgbClr>
          </a:solidFill>
        </p:spPr>
      </p:sp>
      <p:sp>
        <p:nvSpPr>
          <p:cNvPr id="45" name="TextBox 45"/>
          <p:cNvSpPr txBox="1"/>
          <p:nvPr/>
        </p:nvSpPr>
        <p:spPr>
          <a:xfrm>
            <a:off x="805894" y="7171638"/>
            <a:ext cx="5004712" cy="331470"/>
          </a:xfrm>
          <a:prstGeom prst="rect">
            <a:avLst/>
          </a:prstGeom>
        </p:spPr>
        <p:txBody>
          <a:bodyPr lIns="0" tIns="0" rIns="0" bIns="0" rtlCol="0" anchor="t">
            <a:spAutoFit/>
          </a:bodyPr>
          <a:lstStyle/>
          <a:p>
            <a:pPr>
              <a:lnSpc>
                <a:spcPts val="2700"/>
              </a:lnSpc>
            </a:pPr>
            <a:r>
              <a:rPr lang="en-US" sz="1800" spc="89">
                <a:solidFill>
                  <a:srgbClr val="191919"/>
                </a:solidFill>
                <a:latin typeface="Montserrat"/>
              </a:rPr>
              <a:t>FOOTER</a:t>
            </a:r>
          </a:p>
        </p:txBody>
      </p:sp>
      <p:sp>
        <p:nvSpPr>
          <p:cNvPr id="46" name="AutoShape 46"/>
          <p:cNvSpPr/>
          <p:nvPr/>
        </p:nvSpPr>
        <p:spPr>
          <a:xfrm>
            <a:off x="551057" y="7725704"/>
            <a:ext cx="17352252" cy="105867"/>
          </a:xfrm>
          <a:prstGeom prst="rect">
            <a:avLst/>
          </a:prstGeom>
          <a:solidFill>
            <a:srgbClr val="191919">
              <a:alpha val="5098"/>
            </a:srgbClr>
          </a:solidFill>
        </p:spPr>
      </p:sp>
      <p:sp>
        <p:nvSpPr>
          <p:cNvPr id="47" name="TextBox 47"/>
          <p:cNvSpPr txBox="1"/>
          <p:nvPr/>
        </p:nvSpPr>
        <p:spPr>
          <a:xfrm>
            <a:off x="805894" y="2376617"/>
            <a:ext cx="5004712" cy="331470"/>
          </a:xfrm>
          <a:prstGeom prst="rect">
            <a:avLst/>
          </a:prstGeom>
        </p:spPr>
        <p:txBody>
          <a:bodyPr lIns="0" tIns="0" rIns="0" bIns="0" rtlCol="0" anchor="t">
            <a:spAutoFit/>
          </a:bodyPr>
          <a:lstStyle/>
          <a:p>
            <a:pPr>
              <a:lnSpc>
                <a:spcPts val="2700"/>
              </a:lnSpc>
            </a:pPr>
            <a:r>
              <a:rPr lang="en-US" sz="1800" spc="89">
                <a:solidFill>
                  <a:srgbClr val="191919"/>
                </a:solidFill>
                <a:latin typeface="Montserrat"/>
              </a:rPr>
              <a:t>LÊN Ý TƯỞNG</a:t>
            </a:r>
          </a:p>
        </p:txBody>
      </p:sp>
      <p:sp>
        <p:nvSpPr>
          <p:cNvPr id="48" name="AutoShape 48"/>
          <p:cNvSpPr/>
          <p:nvPr/>
        </p:nvSpPr>
        <p:spPr>
          <a:xfrm>
            <a:off x="1059630" y="8941885"/>
            <a:ext cx="989567" cy="321413"/>
          </a:xfrm>
          <a:prstGeom prst="rect">
            <a:avLst/>
          </a:prstGeom>
          <a:solidFill>
            <a:srgbClr val="A5DB23"/>
          </a:solidFill>
        </p:spPr>
      </p:sp>
      <p:sp>
        <p:nvSpPr>
          <p:cNvPr id="49" name="AutoShape 49"/>
          <p:cNvSpPr/>
          <p:nvPr/>
        </p:nvSpPr>
        <p:spPr>
          <a:xfrm>
            <a:off x="1028700" y="9607768"/>
            <a:ext cx="1020497" cy="358975"/>
          </a:xfrm>
          <a:prstGeom prst="rect">
            <a:avLst/>
          </a:prstGeom>
          <a:solidFill>
            <a:srgbClr val="2C92D5"/>
          </a:solidFill>
        </p:spPr>
      </p:sp>
      <p:sp>
        <p:nvSpPr>
          <p:cNvPr id="50" name="AutoShape 50"/>
          <p:cNvSpPr/>
          <p:nvPr/>
        </p:nvSpPr>
        <p:spPr>
          <a:xfrm>
            <a:off x="1059630" y="8306685"/>
            <a:ext cx="989567" cy="292300"/>
          </a:xfrm>
          <a:prstGeom prst="rect">
            <a:avLst/>
          </a:prstGeom>
          <a:solidFill>
            <a:srgbClr val="FFE609"/>
          </a:solidFill>
        </p:spPr>
      </p:sp>
      <p:sp>
        <p:nvSpPr>
          <p:cNvPr id="51" name="TextBox 51"/>
          <p:cNvSpPr txBox="1"/>
          <p:nvPr/>
        </p:nvSpPr>
        <p:spPr>
          <a:xfrm>
            <a:off x="2468239" y="8226140"/>
            <a:ext cx="3220902" cy="401841"/>
          </a:xfrm>
          <a:prstGeom prst="rect">
            <a:avLst/>
          </a:prstGeom>
        </p:spPr>
        <p:txBody>
          <a:bodyPr wrap="square" lIns="0" tIns="0" rIns="0" bIns="0" rtlCol="0" anchor="t">
            <a:spAutoFit/>
          </a:bodyPr>
          <a:lstStyle/>
          <a:p>
            <a:pPr>
              <a:lnSpc>
                <a:spcPts val="3359"/>
              </a:lnSpc>
            </a:pPr>
            <a:r>
              <a:rPr lang="en-US" sz="2400" dirty="0">
                <a:solidFill>
                  <a:srgbClr val="191919"/>
                </a:solidFill>
                <a:latin typeface="Paytone One"/>
              </a:rPr>
              <a:t>Nguyễn Duy Quân</a:t>
            </a:r>
          </a:p>
        </p:txBody>
      </p:sp>
      <p:sp>
        <p:nvSpPr>
          <p:cNvPr id="52" name="TextBox 52"/>
          <p:cNvSpPr txBox="1"/>
          <p:nvPr/>
        </p:nvSpPr>
        <p:spPr>
          <a:xfrm>
            <a:off x="2522213" y="8965358"/>
            <a:ext cx="2952171" cy="401841"/>
          </a:xfrm>
          <a:prstGeom prst="rect">
            <a:avLst/>
          </a:prstGeom>
        </p:spPr>
        <p:txBody>
          <a:bodyPr wrap="square" lIns="0" tIns="0" rIns="0" bIns="0" rtlCol="0" anchor="t">
            <a:spAutoFit/>
          </a:bodyPr>
          <a:lstStyle/>
          <a:p>
            <a:pPr>
              <a:lnSpc>
                <a:spcPts val="3359"/>
              </a:lnSpc>
            </a:pPr>
            <a:r>
              <a:rPr lang="en-US" sz="2400" dirty="0">
                <a:solidFill>
                  <a:srgbClr val="191919"/>
                </a:solidFill>
                <a:latin typeface="Paytone One"/>
              </a:rPr>
              <a:t>Lê Hoàng </a:t>
            </a:r>
            <a:r>
              <a:rPr lang="en-US" sz="2400" dirty="0" err="1">
                <a:solidFill>
                  <a:srgbClr val="191919"/>
                </a:solidFill>
                <a:latin typeface="Paytone One"/>
              </a:rPr>
              <a:t>Phúc</a:t>
            </a:r>
            <a:endParaRPr lang="en-US" sz="2400" dirty="0">
              <a:solidFill>
                <a:srgbClr val="191919"/>
              </a:solidFill>
              <a:latin typeface="Paytone One"/>
            </a:endParaRPr>
          </a:p>
        </p:txBody>
      </p:sp>
      <p:sp>
        <p:nvSpPr>
          <p:cNvPr id="53" name="TextBox 53"/>
          <p:cNvSpPr txBox="1"/>
          <p:nvPr/>
        </p:nvSpPr>
        <p:spPr>
          <a:xfrm>
            <a:off x="2468239" y="9560143"/>
            <a:ext cx="2520950" cy="405765"/>
          </a:xfrm>
          <a:prstGeom prst="rect">
            <a:avLst/>
          </a:prstGeom>
        </p:spPr>
        <p:txBody>
          <a:bodyPr lIns="0" tIns="0" rIns="0" bIns="0" rtlCol="0" anchor="t">
            <a:spAutoFit/>
          </a:bodyPr>
          <a:lstStyle/>
          <a:p>
            <a:pPr>
              <a:lnSpc>
                <a:spcPts val="3359"/>
              </a:lnSpc>
            </a:pPr>
            <a:r>
              <a:rPr lang="en-US" sz="2400">
                <a:solidFill>
                  <a:srgbClr val="191919"/>
                </a:solidFill>
                <a:latin typeface="Paytone One"/>
              </a:rPr>
              <a:t>Võ Minh Chương</a:t>
            </a:r>
          </a:p>
        </p:txBody>
      </p:sp>
      <p:sp>
        <p:nvSpPr>
          <p:cNvPr id="54" name="AutoShape 54"/>
          <p:cNvSpPr/>
          <p:nvPr/>
        </p:nvSpPr>
        <p:spPr>
          <a:xfrm>
            <a:off x="8760642" y="3801195"/>
            <a:ext cx="3027487" cy="320875"/>
          </a:xfrm>
          <a:prstGeom prst="rect">
            <a:avLst/>
          </a:prstGeom>
          <a:solidFill>
            <a:srgbClr val="2C92D5"/>
          </a:solidFill>
        </p:spPr>
      </p:sp>
      <p:sp>
        <p:nvSpPr>
          <p:cNvPr id="55" name="AutoShape 55"/>
          <p:cNvSpPr/>
          <p:nvPr/>
        </p:nvSpPr>
        <p:spPr>
          <a:xfrm>
            <a:off x="8751117" y="3137174"/>
            <a:ext cx="2531881" cy="339925"/>
          </a:xfrm>
          <a:prstGeom prst="rect">
            <a:avLst/>
          </a:prstGeom>
          <a:solidFill>
            <a:srgbClr val="2C92D5"/>
          </a:solidFill>
        </p:spPr>
      </p:sp>
      <p:sp>
        <p:nvSpPr>
          <p:cNvPr id="56" name="AutoShape 56"/>
          <p:cNvSpPr/>
          <p:nvPr/>
        </p:nvSpPr>
        <p:spPr>
          <a:xfrm>
            <a:off x="9653323" y="5785369"/>
            <a:ext cx="2134806" cy="345646"/>
          </a:xfrm>
          <a:prstGeom prst="rect">
            <a:avLst/>
          </a:prstGeom>
          <a:solidFill>
            <a:srgbClr val="FFE609"/>
          </a:solidFill>
        </p:spPr>
      </p:sp>
      <p:sp>
        <p:nvSpPr>
          <p:cNvPr id="57" name="AutoShape 57"/>
          <p:cNvSpPr/>
          <p:nvPr/>
        </p:nvSpPr>
        <p:spPr>
          <a:xfrm>
            <a:off x="11987035" y="5096284"/>
            <a:ext cx="5562086" cy="320875"/>
          </a:xfrm>
          <a:prstGeom prst="rect">
            <a:avLst/>
          </a:prstGeom>
          <a:solidFill>
            <a:srgbClr val="FFE609"/>
          </a:solidFill>
        </p:spPr>
      </p:sp>
      <p:sp>
        <p:nvSpPr>
          <p:cNvPr id="58" name="AutoShape 58"/>
          <p:cNvSpPr/>
          <p:nvPr/>
        </p:nvSpPr>
        <p:spPr>
          <a:xfrm>
            <a:off x="11966850" y="5272634"/>
            <a:ext cx="3039265" cy="268349"/>
          </a:xfrm>
          <a:prstGeom prst="rect">
            <a:avLst/>
          </a:prstGeom>
          <a:solidFill>
            <a:srgbClr val="A5DB23"/>
          </a:solidFill>
        </p:spPr>
      </p:sp>
      <p:sp>
        <p:nvSpPr>
          <p:cNvPr id="59" name="AutoShape 59"/>
          <p:cNvSpPr/>
          <p:nvPr/>
        </p:nvSpPr>
        <p:spPr>
          <a:xfrm>
            <a:off x="9431028" y="6452153"/>
            <a:ext cx="4477277" cy="249299"/>
          </a:xfrm>
          <a:prstGeom prst="rect">
            <a:avLst/>
          </a:prstGeom>
          <a:solidFill>
            <a:srgbClr val="A5DB23"/>
          </a:solidFill>
        </p:spPr>
      </p:sp>
      <p:sp>
        <p:nvSpPr>
          <p:cNvPr id="60" name="AutoShape 60"/>
          <p:cNvSpPr/>
          <p:nvPr/>
        </p:nvSpPr>
        <p:spPr>
          <a:xfrm>
            <a:off x="9453298" y="6670049"/>
            <a:ext cx="4868305" cy="263725"/>
          </a:xfrm>
          <a:prstGeom prst="rect">
            <a:avLst/>
          </a:prstGeom>
          <a:solidFill>
            <a:srgbClr val="2C92D5"/>
          </a:solidFill>
        </p:spPr>
      </p:sp>
      <p:sp>
        <p:nvSpPr>
          <p:cNvPr id="61" name="AutoShape 61"/>
          <p:cNvSpPr/>
          <p:nvPr/>
        </p:nvSpPr>
        <p:spPr>
          <a:xfrm>
            <a:off x="15006115" y="7071603"/>
            <a:ext cx="2747807" cy="316658"/>
          </a:xfrm>
          <a:prstGeom prst="rect">
            <a:avLst/>
          </a:prstGeom>
          <a:solidFill>
            <a:srgbClr val="2C92D5"/>
          </a:solidFill>
        </p:spPr>
      </p:sp>
      <p:sp>
        <p:nvSpPr>
          <p:cNvPr id="62" name="AutoShape 62"/>
          <p:cNvSpPr/>
          <p:nvPr/>
        </p:nvSpPr>
        <p:spPr>
          <a:xfrm>
            <a:off x="15006115" y="7306604"/>
            <a:ext cx="2747807" cy="248479"/>
          </a:xfrm>
          <a:prstGeom prst="rect">
            <a:avLst/>
          </a:prstGeom>
          <a:solidFill>
            <a:srgbClr val="A5DB23"/>
          </a:solidFill>
        </p:spPr>
      </p:sp>
      <p:sp>
        <p:nvSpPr>
          <p:cNvPr id="63" name="AutoShape 63"/>
          <p:cNvSpPr/>
          <p:nvPr/>
        </p:nvSpPr>
        <p:spPr>
          <a:xfrm>
            <a:off x="15619116" y="7476400"/>
            <a:ext cx="2134806" cy="345646"/>
          </a:xfrm>
          <a:prstGeom prst="rect">
            <a:avLst/>
          </a:prstGeom>
          <a:solidFill>
            <a:srgbClr val="FFE609"/>
          </a:solidFill>
        </p:spPr>
      </p:sp>
      <p:sp>
        <p:nvSpPr>
          <p:cNvPr id="64" name="AutoShape 64"/>
          <p:cNvSpPr/>
          <p:nvPr/>
        </p:nvSpPr>
        <p:spPr>
          <a:xfrm>
            <a:off x="8760642" y="3961632"/>
            <a:ext cx="2988970" cy="320875"/>
          </a:xfrm>
          <a:prstGeom prst="rect">
            <a:avLst/>
          </a:prstGeom>
          <a:solidFill>
            <a:srgbClr val="A5DB23"/>
          </a:solidFill>
        </p:spPr>
      </p:sp>
    </p:spTree>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Mẫu PowerPoint Khoa Học Và Công Nghệ Tương Lai đen &amp; Google Slide , đen,  Tương Lai, Khoa Học Chủ đề slide">
            <a:extLst>
              <a:ext uri="{FF2B5EF4-FFF2-40B4-BE49-F238E27FC236}">
                <a16:creationId xmlns:a16="http://schemas.microsoft.com/office/drawing/2014/main" id="{41A3F23B-8F07-9A57-83D3-30058FDA9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4065"/>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822464" y="528835"/>
            <a:ext cx="4103367" cy="499865"/>
          </a:xfrm>
          <a:custGeom>
            <a:avLst/>
            <a:gdLst/>
            <a:ahLst/>
            <a:cxnLst/>
            <a:rect l="l" t="t" r="r" b="b"/>
            <a:pathLst>
              <a:path w="4103367" h="499865">
                <a:moveTo>
                  <a:pt x="0" y="0"/>
                </a:moveTo>
                <a:lnTo>
                  <a:pt x="4103366" y="0"/>
                </a:lnTo>
                <a:lnTo>
                  <a:pt x="4103366" y="499865"/>
                </a:lnTo>
                <a:lnTo>
                  <a:pt x="0" y="4998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070730" y="4441926"/>
            <a:ext cx="3662326" cy="3784908"/>
            <a:chOff x="0" y="0"/>
            <a:chExt cx="6362700" cy="6575666"/>
          </a:xfrm>
        </p:grpSpPr>
        <p:sp>
          <p:nvSpPr>
            <p:cNvPr id="4" name="Freeform 4"/>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4"/>
              <a:stretch>
                <a:fillRect t="-18401" b="-18401"/>
              </a:stretch>
            </a:blipFill>
          </p:spPr>
        </p:sp>
      </p:grpSp>
      <p:grpSp>
        <p:nvGrpSpPr>
          <p:cNvPr id="5" name="Group 5"/>
          <p:cNvGrpSpPr/>
          <p:nvPr/>
        </p:nvGrpSpPr>
        <p:grpSpPr>
          <a:xfrm>
            <a:off x="2405891" y="7744745"/>
            <a:ext cx="2982673" cy="820700"/>
            <a:chOff x="0" y="0"/>
            <a:chExt cx="957802" cy="263545"/>
          </a:xfrm>
        </p:grpSpPr>
        <p:sp>
          <p:nvSpPr>
            <p:cNvPr id="6" name="Freeform 6"/>
            <p:cNvSpPr/>
            <p:nvPr/>
          </p:nvSpPr>
          <p:spPr>
            <a:xfrm>
              <a:off x="0" y="0"/>
              <a:ext cx="957802" cy="263545"/>
            </a:xfrm>
            <a:custGeom>
              <a:avLst/>
              <a:gdLst/>
              <a:ahLst/>
              <a:cxnLst/>
              <a:rect l="l" t="t" r="r" b="b"/>
              <a:pathLst>
                <a:path w="957802" h="263545">
                  <a:moveTo>
                    <a:pt x="54508" y="0"/>
                  </a:moveTo>
                  <a:lnTo>
                    <a:pt x="903294" y="0"/>
                  </a:lnTo>
                  <a:cubicBezTo>
                    <a:pt x="933398" y="0"/>
                    <a:pt x="957802" y="24404"/>
                    <a:pt x="957802" y="54508"/>
                  </a:cubicBezTo>
                  <a:lnTo>
                    <a:pt x="957802" y="209036"/>
                  </a:lnTo>
                  <a:cubicBezTo>
                    <a:pt x="957802" y="239140"/>
                    <a:pt x="933398" y="263545"/>
                    <a:pt x="903294" y="263545"/>
                  </a:cubicBezTo>
                  <a:lnTo>
                    <a:pt x="54508" y="263545"/>
                  </a:lnTo>
                  <a:cubicBezTo>
                    <a:pt x="24404" y="263545"/>
                    <a:pt x="0" y="239140"/>
                    <a:pt x="0" y="209036"/>
                  </a:cubicBezTo>
                  <a:lnTo>
                    <a:pt x="0" y="54508"/>
                  </a:lnTo>
                  <a:cubicBezTo>
                    <a:pt x="0" y="24404"/>
                    <a:pt x="24404" y="0"/>
                    <a:pt x="54508" y="0"/>
                  </a:cubicBezTo>
                  <a:close/>
                </a:path>
              </a:pathLst>
            </a:custGeom>
            <a:solidFill>
              <a:srgbClr val="4EA46A"/>
            </a:solidFill>
            <a:ln cap="rnd">
              <a:noFill/>
              <a:prstDash val="solid"/>
              <a:round/>
            </a:ln>
          </p:spPr>
        </p:sp>
        <p:sp>
          <p:nvSpPr>
            <p:cNvPr id="7" name="TextBox 7"/>
            <p:cNvSpPr txBox="1"/>
            <p:nvPr/>
          </p:nvSpPr>
          <p:spPr>
            <a:xfrm>
              <a:off x="0" y="-57150"/>
              <a:ext cx="957802" cy="320695"/>
            </a:xfrm>
            <a:prstGeom prst="rect">
              <a:avLst/>
            </a:prstGeom>
          </p:spPr>
          <p:txBody>
            <a:bodyPr lIns="50800" tIns="50800" rIns="50800" bIns="50800" rtlCol="0" anchor="ctr"/>
            <a:lstStyle/>
            <a:p>
              <a:pPr algn="ctr">
                <a:lnSpc>
                  <a:spcPts val="3328"/>
                </a:lnSpc>
              </a:pPr>
              <a:endParaRPr/>
            </a:p>
          </p:txBody>
        </p:sp>
      </p:grpSp>
      <p:grpSp>
        <p:nvGrpSpPr>
          <p:cNvPr id="8" name="Group 8"/>
          <p:cNvGrpSpPr/>
          <p:nvPr/>
        </p:nvGrpSpPr>
        <p:grpSpPr>
          <a:xfrm>
            <a:off x="7312837" y="4441926"/>
            <a:ext cx="3662326" cy="3784908"/>
            <a:chOff x="0" y="0"/>
            <a:chExt cx="6362700" cy="6575666"/>
          </a:xfrm>
        </p:grpSpPr>
        <p:sp>
          <p:nvSpPr>
            <p:cNvPr id="9" name="Freeform 9"/>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5"/>
              <a:stretch>
                <a:fillRect t="-28664" b="-76040"/>
              </a:stretch>
            </a:blipFill>
          </p:spPr>
        </p:sp>
      </p:grpSp>
      <p:grpSp>
        <p:nvGrpSpPr>
          <p:cNvPr id="10" name="Group 10"/>
          <p:cNvGrpSpPr/>
          <p:nvPr/>
        </p:nvGrpSpPr>
        <p:grpSpPr>
          <a:xfrm>
            <a:off x="7527853" y="7744745"/>
            <a:ext cx="3222961" cy="820700"/>
            <a:chOff x="0" y="0"/>
            <a:chExt cx="1034964" cy="263545"/>
          </a:xfrm>
        </p:grpSpPr>
        <p:sp>
          <p:nvSpPr>
            <p:cNvPr id="11" name="Freeform 11"/>
            <p:cNvSpPr/>
            <p:nvPr/>
          </p:nvSpPr>
          <p:spPr>
            <a:xfrm>
              <a:off x="0" y="0"/>
              <a:ext cx="1034964" cy="263545"/>
            </a:xfrm>
            <a:custGeom>
              <a:avLst/>
              <a:gdLst/>
              <a:ahLst/>
              <a:cxnLst/>
              <a:rect l="l" t="t" r="r" b="b"/>
              <a:pathLst>
                <a:path w="1034964" h="263545">
                  <a:moveTo>
                    <a:pt x="50444" y="0"/>
                  </a:moveTo>
                  <a:lnTo>
                    <a:pt x="984519" y="0"/>
                  </a:lnTo>
                  <a:cubicBezTo>
                    <a:pt x="997898" y="0"/>
                    <a:pt x="1010729" y="5315"/>
                    <a:pt x="1020189" y="14775"/>
                  </a:cubicBezTo>
                  <a:cubicBezTo>
                    <a:pt x="1029649" y="24235"/>
                    <a:pt x="1034964" y="37066"/>
                    <a:pt x="1034964" y="50444"/>
                  </a:cubicBezTo>
                  <a:lnTo>
                    <a:pt x="1034964" y="213100"/>
                  </a:lnTo>
                  <a:cubicBezTo>
                    <a:pt x="1034964" y="226479"/>
                    <a:pt x="1029649" y="239310"/>
                    <a:pt x="1020189" y="248770"/>
                  </a:cubicBezTo>
                  <a:cubicBezTo>
                    <a:pt x="1010729" y="258230"/>
                    <a:pt x="997898" y="263545"/>
                    <a:pt x="984519" y="263545"/>
                  </a:cubicBezTo>
                  <a:lnTo>
                    <a:pt x="50444" y="263545"/>
                  </a:lnTo>
                  <a:cubicBezTo>
                    <a:pt x="37066" y="263545"/>
                    <a:pt x="24235" y="258230"/>
                    <a:pt x="14775" y="248770"/>
                  </a:cubicBezTo>
                  <a:cubicBezTo>
                    <a:pt x="5315" y="239310"/>
                    <a:pt x="0" y="226479"/>
                    <a:pt x="0" y="213100"/>
                  </a:cubicBezTo>
                  <a:lnTo>
                    <a:pt x="0" y="50444"/>
                  </a:lnTo>
                  <a:cubicBezTo>
                    <a:pt x="0" y="37066"/>
                    <a:pt x="5315" y="24235"/>
                    <a:pt x="14775" y="14775"/>
                  </a:cubicBezTo>
                  <a:cubicBezTo>
                    <a:pt x="24235" y="5315"/>
                    <a:pt x="37066" y="0"/>
                    <a:pt x="50444" y="0"/>
                  </a:cubicBezTo>
                  <a:close/>
                </a:path>
              </a:pathLst>
            </a:custGeom>
            <a:solidFill>
              <a:srgbClr val="4EA46A"/>
            </a:solidFill>
            <a:ln cap="rnd">
              <a:noFill/>
              <a:prstDash val="solid"/>
              <a:round/>
            </a:ln>
          </p:spPr>
        </p:sp>
        <p:sp>
          <p:nvSpPr>
            <p:cNvPr id="12" name="TextBox 12"/>
            <p:cNvSpPr txBox="1"/>
            <p:nvPr/>
          </p:nvSpPr>
          <p:spPr>
            <a:xfrm>
              <a:off x="0" y="-57150"/>
              <a:ext cx="1034964" cy="320695"/>
            </a:xfrm>
            <a:prstGeom prst="rect">
              <a:avLst/>
            </a:prstGeom>
          </p:spPr>
          <p:txBody>
            <a:bodyPr lIns="50800" tIns="50800" rIns="50800" bIns="50800" rtlCol="0" anchor="ctr"/>
            <a:lstStyle/>
            <a:p>
              <a:pPr algn="ctr">
                <a:lnSpc>
                  <a:spcPts val="3328"/>
                </a:lnSpc>
              </a:pPr>
              <a:endParaRPr/>
            </a:p>
          </p:txBody>
        </p:sp>
      </p:grpSp>
      <p:grpSp>
        <p:nvGrpSpPr>
          <p:cNvPr id="13" name="Group 13"/>
          <p:cNvGrpSpPr/>
          <p:nvPr/>
        </p:nvGrpSpPr>
        <p:grpSpPr>
          <a:xfrm>
            <a:off x="12556313" y="4441926"/>
            <a:ext cx="3662326" cy="3784908"/>
            <a:chOff x="0" y="0"/>
            <a:chExt cx="6362700" cy="6575666"/>
          </a:xfrm>
        </p:grpSpPr>
        <p:sp>
          <p:nvSpPr>
            <p:cNvPr id="14" name="Freeform 14"/>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6"/>
              <a:stretch>
                <a:fillRect t="-13915" b="-13915"/>
              </a:stretch>
            </a:blipFill>
          </p:spPr>
        </p:sp>
      </p:grpSp>
      <p:grpSp>
        <p:nvGrpSpPr>
          <p:cNvPr id="15" name="Group 15"/>
          <p:cNvGrpSpPr/>
          <p:nvPr/>
        </p:nvGrpSpPr>
        <p:grpSpPr>
          <a:xfrm>
            <a:off x="12891474" y="7744745"/>
            <a:ext cx="2982673" cy="820700"/>
            <a:chOff x="0" y="0"/>
            <a:chExt cx="957802" cy="263545"/>
          </a:xfrm>
        </p:grpSpPr>
        <p:sp>
          <p:nvSpPr>
            <p:cNvPr id="16" name="Freeform 16"/>
            <p:cNvSpPr/>
            <p:nvPr/>
          </p:nvSpPr>
          <p:spPr>
            <a:xfrm>
              <a:off x="0" y="0"/>
              <a:ext cx="957802" cy="263545"/>
            </a:xfrm>
            <a:custGeom>
              <a:avLst/>
              <a:gdLst/>
              <a:ahLst/>
              <a:cxnLst/>
              <a:rect l="l" t="t" r="r" b="b"/>
              <a:pathLst>
                <a:path w="957802" h="263545">
                  <a:moveTo>
                    <a:pt x="54508" y="0"/>
                  </a:moveTo>
                  <a:lnTo>
                    <a:pt x="903294" y="0"/>
                  </a:lnTo>
                  <a:cubicBezTo>
                    <a:pt x="933398" y="0"/>
                    <a:pt x="957802" y="24404"/>
                    <a:pt x="957802" y="54508"/>
                  </a:cubicBezTo>
                  <a:lnTo>
                    <a:pt x="957802" y="209036"/>
                  </a:lnTo>
                  <a:cubicBezTo>
                    <a:pt x="957802" y="239140"/>
                    <a:pt x="933398" y="263545"/>
                    <a:pt x="903294" y="263545"/>
                  </a:cubicBezTo>
                  <a:lnTo>
                    <a:pt x="54508" y="263545"/>
                  </a:lnTo>
                  <a:cubicBezTo>
                    <a:pt x="24404" y="263545"/>
                    <a:pt x="0" y="239140"/>
                    <a:pt x="0" y="209036"/>
                  </a:cubicBezTo>
                  <a:lnTo>
                    <a:pt x="0" y="54508"/>
                  </a:lnTo>
                  <a:cubicBezTo>
                    <a:pt x="0" y="24404"/>
                    <a:pt x="24404" y="0"/>
                    <a:pt x="54508" y="0"/>
                  </a:cubicBezTo>
                  <a:close/>
                </a:path>
              </a:pathLst>
            </a:custGeom>
            <a:solidFill>
              <a:srgbClr val="4EA46A"/>
            </a:solidFill>
            <a:ln cap="rnd">
              <a:noFill/>
              <a:prstDash val="solid"/>
              <a:round/>
            </a:ln>
          </p:spPr>
        </p:sp>
        <p:sp>
          <p:nvSpPr>
            <p:cNvPr id="17" name="TextBox 17"/>
            <p:cNvSpPr txBox="1"/>
            <p:nvPr/>
          </p:nvSpPr>
          <p:spPr>
            <a:xfrm>
              <a:off x="0" y="-57150"/>
              <a:ext cx="957802" cy="320695"/>
            </a:xfrm>
            <a:prstGeom prst="rect">
              <a:avLst/>
            </a:prstGeom>
          </p:spPr>
          <p:txBody>
            <a:bodyPr lIns="50800" tIns="50800" rIns="50800" bIns="50800" rtlCol="0" anchor="ctr"/>
            <a:lstStyle/>
            <a:p>
              <a:pPr algn="ctr">
                <a:lnSpc>
                  <a:spcPts val="3328"/>
                </a:lnSpc>
              </a:pPr>
              <a:endParaRPr/>
            </a:p>
          </p:txBody>
        </p:sp>
      </p:grpSp>
      <p:sp>
        <p:nvSpPr>
          <p:cNvPr id="18" name="TextBox 18"/>
          <p:cNvSpPr txBox="1"/>
          <p:nvPr/>
        </p:nvSpPr>
        <p:spPr>
          <a:xfrm>
            <a:off x="14146696" y="501532"/>
            <a:ext cx="3250428" cy="445319"/>
          </a:xfrm>
          <a:prstGeom prst="rect">
            <a:avLst/>
          </a:prstGeom>
        </p:spPr>
        <p:txBody>
          <a:bodyPr lIns="0" tIns="0" rIns="0" bIns="0" rtlCol="0" anchor="t">
            <a:spAutoFit/>
          </a:bodyPr>
          <a:lstStyle/>
          <a:p>
            <a:pPr algn="ctr">
              <a:lnSpc>
                <a:spcPts val="3888"/>
              </a:lnSpc>
            </a:pPr>
            <a:r>
              <a:rPr lang="en-US" sz="2287">
                <a:solidFill>
                  <a:srgbClr val="FFFFFF"/>
                </a:solidFill>
                <a:latin typeface="Montserrat"/>
              </a:rPr>
              <a:t>Sleeping Day</a:t>
            </a:r>
          </a:p>
        </p:txBody>
      </p:sp>
      <p:sp>
        <p:nvSpPr>
          <p:cNvPr id="19" name="TextBox 19"/>
          <p:cNvSpPr txBox="1"/>
          <p:nvPr/>
        </p:nvSpPr>
        <p:spPr>
          <a:xfrm>
            <a:off x="4921255" y="952500"/>
            <a:ext cx="8445490" cy="1209753"/>
          </a:xfrm>
          <a:prstGeom prst="rect">
            <a:avLst/>
          </a:prstGeom>
        </p:spPr>
        <p:txBody>
          <a:bodyPr lIns="0" tIns="0" rIns="0" bIns="0" rtlCol="0" anchor="t">
            <a:spAutoFit/>
          </a:bodyPr>
          <a:lstStyle/>
          <a:p>
            <a:pPr algn="ctr">
              <a:lnSpc>
                <a:spcPts val="9001"/>
              </a:lnSpc>
            </a:pPr>
            <a:r>
              <a:rPr lang="en-US" sz="7438">
                <a:solidFill>
                  <a:srgbClr val="4EA46A"/>
                </a:solidFill>
                <a:latin typeface="Poppins Bold"/>
              </a:rPr>
              <a:t>Thành viên </a:t>
            </a:r>
          </a:p>
        </p:txBody>
      </p:sp>
      <p:sp>
        <p:nvSpPr>
          <p:cNvPr id="20" name="TextBox 20"/>
          <p:cNvSpPr txBox="1"/>
          <p:nvPr/>
        </p:nvSpPr>
        <p:spPr>
          <a:xfrm>
            <a:off x="958074" y="2533426"/>
            <a:ext cx="16354322" cy="546101"/>
          </a:xfrm>
          <a:prstGeom prst="rect">
            <a:avLst/>
          </a:prstGeom>
        </p:spPr>
        <p:txBody>
          <a:bodyPr lIns="0" tIns="0" rIns="0" bIns="0" rtlCol="0" anchor="t">
            <a:spAutoFit/>
          </a:bodyPr>
          <a:lstStyle/>
          <a:p>
            <a:pPr algn="ctr">
              <a:lnSpc>
                <a:spcPts val="4759"/>
              </a:lnSpc>
            </a:pPr>
            <a:r>
              <a:rPr lang="en-US" sz="2799">
                <a:solidFill>
                  <a:srgbClr val="000000"/>
                </a:solidFill>
                <a:latin typeface="Montserrat"/>
              </a:rPr>
              <a:t>Các thành viên trong nhóm phân chia các công việc khác nhau cùng hoàn thiện sản phẩm</a:t>
            </a:r>
          </a:p>
        </p:txBody>
      </p:sp>
      <p:sp>
        <p:nvSpPr>
          <p:cNvPr id="21" name="TextBox 21"/>
          <p:cNvSpPr txBox="1"/>
          <p:nvPr/>
        </p:nvSpPr>
        <p:spPr>
          <a:xfrm>
            <a:off x="2393527" y="7929184"/>
            <a:ext cx="3007400" cy="412987"/>
          </a:xfrm>
          <a:prstGeom prst="rect">
            <a:avLst/>
          </a:prstGeom>
        </p:spPr>
        <p:txBody>
          <a:bodyPr lIns="0" tIns="0" rIns="0" bIns="0" rtlCol="0" anchor="t">
            <a:spAutoFit/>
          </a:bodyPr>
          <a:lstStyle/>
          <a:p>
            <a:pPr algn="ctr">
              <a:lnSpc>
                <a:spcPts val="3486"/>
              </a:lnSpc>
              <a:spcBef>
                <a:spcPct val="0"/>
              </a:spcBef>
            </a:pPr>
            <a:r>
              <a:rPr lang="en-US" sz="2490">
                <a:solidFill>
                  <a:srgbClr val="FFFFFF"/>
                </a:solidFill>
                <a:latin typeface="Montserrat"/>
              </a:rPr>
              <a:t>Võ Minh Chương</a:t>
            </a:r>
          </a:p>
        </p:txBody>
      </p:sp>
      <p:sp>
        <p:nvSpPr>
          <p:cNvPr id="22" name="TextBox 22"/>
          <p:cNvSpPr txBox="1"/>
          <p:nvPr/>
        </p:nvSpPr>
        <p:spPr>
          <a:xfrm>
            <a:off x="7635634" y="7929184"/>
            <a:ext cx="3007400" cy="412987"/>
          </a:xfrm>
          <a:prstGeom prst="rect">
            <a:avLst/>
          </a:prstGeom>
        </p:spPr>
        <p:txBody>
          <a:bodyPr lIns="0" tIns="0" rIns="0" bIns="0" rtlCol="0" anchor="t">
            <a:spAutoFit/>
          </a:bodyPr>
          <a:lstStyle/>
          <a:p>
            <a:pPr algn="ctr">
              <a:lnSpc>
                <a:spcPts val="3486"/>
              </a:lnSpc>
              <a:spcBef>
                <a:spcPct val="0"/>
              </a:spcBef>
            </a:pPr>
            <a:r>
              <a:rPr lang="en-US" sz="2490">
                <a:solidFill>
                  <a:srgbClr val="FFFFFF"/>
                </a:solidFill>
                <a:latin typeface="Montserrat"/>
              </a:rPr>
              <a:t>Nguyễn Duy Quân</a:t>
            </a:r>
          </a:p>
        </p:txBody>
      </p:sp>
      <p:sp>
        <p:nvSpPr>
          <p:cNvPr id="23" name="TextBox 23"/>
          <p:cNvSpPr txBox="1"/>
          <p:nvPr/>
        </p:nvSpPr>
        <p:spPr>
          <a:xfrm>
            <a:off x="12879110" y="7929184"/>
            <a:ext cx="3007400" cy="412987"/>
          </a:xfrm>
          <a:prstGeom prst="rect">
            <a:avLst/>
          </a:prstGeom>
        </p:spPr>
        <p:txBody>
          <a:bodyPr lIns="0" tIns="0" rIns="0" bIns="0" rtlCol="0" anchor="t">
            <a:spAutoFit/>
          </a:bodyPr>
          <a:lstStyle/>
          <a:p>
            <a:pPr algn="ctr">
              <a:lnSpc>
                <a:spcPts val="3486"/>
              </a:lnSpc>
              <a:spcBef>
                <a:spcPct val="0"/>
              </a:spcBef>
            </a:pPr>
            <a:r>
              <a:rPr lang="en-US" sz="2490">
                <a:solidFill>
                  <a:srgbClr val="FFFFFF"/>
                </a:solidFill>
                <a:latin typeface="Montserrat"/>
              </a:rPr>
              <a:t>Lê Hoàng Phúc</a:t>
            </a:r>
          </a:p>
        </p:txBody>
      </p:sp>
    </p:spTree>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03077" y="-740495"/>
            <a:ext cx="5814991" cy="13389883"/>
            <a:chOff x="0" y="0"/>
            <a:chExt cx="1531520" cy="3526553"/>
          </a:xfrm>
        </p:grpSpPr>
        <p:sp>
          <p:nvSpPr>
            <p:cNvPr id="3" name="Freeform 3"/>
            <p:cNvSpPr/>
            <p:nvPr/>
          </p:nvSpPr>
          <p:spPr>
            <a:xfrm>
              <a:off x="0" y="0"/>
              <a:ext cx="1531520" cy="3526553"/>
            </a:xfrm>
            <a:custGeom>
              <a:avLst/>
              <a:gdLst/>
              <a:ahLst/>
              <a:cxnLst/>
              <a:rect l="l" t="t" r="r" b="b"/>
              <a:pathLst>
                <a:path w="1531520" h="3526553">
                  <a:moveTo>
                    <a:pt x="133137" y="0"/>
                  </a:moveTo>
                  <a:lnTo>
                    <a:pt x="1398383" y="0"/>
                  </a:lnTo>
                  <a:cubicBezTo>
                    <a:pt x="1433693" y="0"/>
                    <a:pt x="1467557" y="14027"/>
                    <a:pt x="1492525" y="38995"/>
                  </a:cubicBezTo>
                  <a:cubicBezTo>
                    <a:pt x="1517493" y="63963"/>
                    <a:pt x="1531520" y="97827"/>
                    <a:pt x="1531520" y="133137"/>
                  </a:cubicBezTo>
                  <a:lnTo>
                    <a:pt x="1531520" y="3393416"/>
                  </a:lnTo>
                  <a:cubicBezTo>
                    <a:pt x="1531520" y="3428726"/>
                    <a:pt x="1517493" y="3462590"/>
                    <a:pt x="1492525" y="3487558"/>
                  </a:cubicBezTo>
                  <a:cubicBezTo>
                    <a:pt x="1467557" y="3512526"/>
                    <a:pt x="1433693" y="3526553"/>
                    <a:pt x="1398383" y="3526553"/>
                  </a:cubicBezTo>
                  <a:lnTo>
                    <a:pt x="133137" y="3526553"/>
                  </a:lnTo>
                  <a:cubicBezTo>
                    <a:pt x="59608" y="3526553"/>
                    <a:pt x="0" y="3466946"/>
                    <a:pt x="0" y="3393416"/>
                  </a:cubicBezTo>
                  <a:lnTo>
                    <a:pt x="0" y="133137"/>
                  </a:lnTo>
                  <a:cubicBezTo>
                    <a:pt x="0" y="97827"/>
                    <a:pt x="14027" y="63963"/>
                    <a:pt x="38995" y="38995"/>
                  </a:cubicBezTo>
                  <a:cubicBezTo>
                    <a:pt x="63963" y="14027"/>
                    <a:pt x="97827" y="0"/>
                    <a:pt x="133137" y="0"/>
                  </a:cubicBezTo>
                  <a:close/>
                </a:path>
              </a:pathLst>
            </a:custGeom>
            <a:solidFill>
              <a:srgbClr val="4EA46A"/>
            </a:solidFill>
          </p:spPr>
        </p:sp>
        <p:sp>
          <p:nvSpPr>
            <p:cNvPr id="4" name="TextBox 4"/>
            <p:cNvSpPr txBox="1"/>
            <p:nvPr/>
          </p:nvSpPr>
          <p:spPr>
            <a:xfrm>
              <a:off x="0" y="-66675"/>
              <a:ext cx="1531520" cy="3593228"/>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10567291" y="2340535"/>
            <a:ext cx="5787150" cy="3314634"/>
            <a:chOff x="0" y="0"/>
            <a:chExt cx="7760701" cy="4445000"/>
          </a:xfrm>
        </p:grpSpPr>
        <p:sp>
          <p:nvSpPr>
            <p:cNvPr id="6" name="Freeform 6"/>
            <p:cNvSpPr/>
            <p:nvPr/>
          </p:nvSpPr>
          <p:spPr>
            <a:xfrm>
              <a:off x="0" y="0"/>
              <a:ext cx="7760701" cy="4445000"/>
            </a:xfrm>
            <a:custGeom>
              <a:avLst/>
              <a:gdLst/>
              <a:ahLst/>
              <a:cxnLst/>
              <a:rect l="l" t="t" r="r" b="b"/>
              <a:pathLst>
                <a:path w="7760701" h="4445000">
                  <a:moveTo>
                    <a:pt x="0" y="3429000"/>
                  </a:moveTo>
                  <a:lnTo>
                    <a:pt x="0" y="1016000"/>
                  </a:lnTo>
                  <a:cubicBezTo>
                    <a:pt x="0" y="454660"/>
                    <a:pt x="555666" y="0"/>
                    <a:pt x="1241712" y="0"/>
                  </a:cubicBezTo>
                  <a:lnTo>
                    <a:pt x="6518989" y="0"/>
                  </a:lnTo>
                  <a:cubicBezTo>
                    <a:pt x="7205035" y="0"/>
                    <a:pt x="7760701" y="454660"/>
                    <a:pt x="7760701" y="1016000"/>
                  </a:cubicBezTo>
                  <a:lnTo>
                    <a:pt x="7760701" y="3429000"/>
                  </a:lnTo>
                  <a:cubicBezTo>
                    <a:pt x="7760701" y="3990340"/>
                    <a:pt x="7205035" y="4445000"/>
                    <a:pt x="6518989" y="4445000"/>
                  </a:cubicBezTo>
                  <a:lnTo>
                    <a:pt x="1241712" y="4445000"/>
                  </a:lnTo>
                  <a:cubicBezTo>
                    <a:pt x="555666" y="4445000"/>
                    <a:pt x="0" y="3990340"/>
                    <a:pt x="0" y="3429000"/>
                  </a:cubicBezTo>
                  <a:close/>
                </a:path>
              </a:pathLst>
            </a:custGeom>
            <a:blipFill>
              <a:blip r:embed="rId2"/>
              <a:stretch>
                <a:fillRect l="-1139" r="-1139"/>
              </a:stretch>
            </a:blipFill>
          </p:spPr>
        </p:sp>
      </p:grpSp>
      <p:grpSp>
        <p:nvGrpSpPr>
          <p:cNvPr id="7" name="Group 7"/>
          <p:cNvGrpSpPr/>
          <p:nvPr/>
        </p:nvGrpSpPr>
        <p:grpSpPr>
          <a:xfrm>
            <a:off x="10567291" y="6429953"/>
            <a:ext cx="5787150" cy="3314634"/>
            <a:chOff x="0" y="0"/>
            <a:chExt cx="7760701" cy="4445000"/>
          </a:xfrm>
        </p:grpSpPr>
        <p:sp>
          <p:nvSpPr>
            <p:cNvPr id="8" name="Freeform 8"/>
            <p:cNvSpPr/>
            <p:nvPr/>
          </p:nvSpPr>
          <p:spPr>
            <a:xfrm>
              <a:off x="0" y="0"/>
              <a:ext cx="7760701" cy="4445000"/>
            </a:xfrm>
            <a:custGeom>
              <a:avLst/>
              <a:gdLst/>
              <a:ahLst/>
              <a:cxnLst/>
              <a:rect l="l" t="t" r="r" b="b"/>
              <a:pathLst>
                <a:path w="7760701" h="4445000">
                  <a:moveTo>
                    <a:pt x="0" y="3429000"/>
                  </a:moveTo>
                  <a:lnTo>
                    <a:pt x="0" y="1016000"/>
                  </a:lnTo>
                  <a:cubicBezTo>
                    <a:pt x="0" y="454660"/>
                    <a:pt x="555666" y="0"/>
                    <a:pt x="1241712" y="0"/>
                  </a:cubicBezTo>
                  <a:lnTo>
                    <a:pt x="6518989" y="0"/>
                  </a:lnTo>
                  <a:cubicBezTo>
                    <a:pt x="7205035" y="0"/>
                    <a:pt x="7760701" y="454660"/>
                    <a:pt x="7760701" y="1016000"/>
                  </a:cubicBezTo>
                  <a:lnTo>
                    <a:pt x="7760701" y="3429000"/>
                  </a:lnTo>
                  <a:cubicBezTo>
                    <a:pt x="7760701" y="3990340"/>
                    <a:pt x="7205035" y="4445000"/>
                    <a:pt x="6518989" y="4445000"/>
                  </a:cubicBezTo>
                  <a:lnTo>
                    <a:pt x="1241712" y="4445000"/>
                  </a:lnTo>
                  <a:cubicBezTo>
                    <a:pt x="555666" y="4445000"/>
                    <a:pt x="0" y="3990340"/>
                    <a:pt x="0" y="3429000"/>
                  </a:cubicBezTo>
                  <a:close/>
                </a:path>
              </a:pathLst>
            </a:custGeom>
            <a:blipFill>
              <a:blip r:embed="rId3"/>
              <a:stretch>
                <a:fillRect t="-15472" b="-15472"/>
              </a:stretch>
            </a:blipFill>
          </p:spPr>
        </p:sp>
      </p:grpSp>
      <p:grpSp>
        <p:nvGrpSpPr>
          <p:cNvPr id="9" name="Group 9"/>
          <p:cNvGrpSpPr/>
          <p:nvPr/>
        </p:nvGrpSpPr>
        <p:grpSpPr>
          <a:xfrm>
            <a:off x="1447247" y="2340535"/>
            <a:ext cx="775336" cy="743728"/>
            <a:chOff x="0" y="0"/>
            <a:chExt cx="1636793" cy="1570065"/>
          </a:xfrm>
        </p:grpSpPr>
        <p:sp>
          <p:nvSpPr>
            <p:cNvPr id="10" name="Freeform 10"/>
            <p:cNvSpPr/>
            <p:nvPr/>
          </p:nvSpPr>
          <p:spPr>
            <a:xfrm>
              <a:off x="0" y="0"/>
              <a:ext cx="1636793" cy="1570065"/>
            </a:xfrm>
            <a:custGeom>
              <a:avLst/>
              <a:gdLst/>
              <a:ahLst/>
              <a:cxnLst/>
              <a:rect l="l" t="t" r="r" b="b"/>
              <a:pathLst>
                <a:path w="1636793" h="1570065">
                  <a:moveTo>
                    <a:pt x="199705" y="0"/>
                  </a:moveTo>
                  <a:lnTo>
                    <a:pt x="1437088" y="0"/>
                  </a:lnTo>
                  <a:cubicBezTo>
                    <a:pt x="1490053" y="0"/>
                    <a:pt x="1540849" y="21040"/>
                    <a:pt x="1578301" y="58492"/>
                  </a:cubicBezTo>
                  <a:cubicBezTo>
                    <a:pt x="1615752" y="95944"/>
                    <a:pt x="1636793" y="146740"/>
                    <a:pt x="1636793" y="199705"/>
                  </a:cubicBezTo>
                  <a:lnTo>
                    <a:pt x="1636793" y="1370360"/>
                  </a:lnTo>
                  <a:cubicBezTo>
                    <a:pt x="1636793" y="1423325"/>
                    <a:pt x="1615752" y="1474121"/>
                    <a:pt x="1578301" y="1511573"/>
                  </a:cubicBezTo>
                  <a:cubicBezTo>
                    <a:pt x="1540849" y="1549025"/>
                    <a:pt x="1490053" y="1570065"/>
                    <a:pt x="1437088" y="1570065"/>
                  </a:cubicBezTo>
                  <a:lnTo>
                    <a:pt x="199705" y="1570065"/>
                  </a:lnTo>
                  <a:cubicBezTo>
                    <a:pt x="146740" y="1570065"/>
                    <a:pt x="95944" y="1549025"/>
                    <a:pt x="58492" y="1511573"/>
                  </a:cubicBezTo>
                  <a:cubicBezTo>
                    <a:pt x="21040" y="1474121"/>
                    <a:pt x="0" y="1423325"/>
                    <a:pt x="0" y="1370360"/>
                  </a:cubicBezTo>
                  <a:lnTo>
                    <a:pt x="0" y="199705"/>
                  </a:lnTo>
                  <a:cubicBezTo>
                    <a:pt x="0" y="146740"/>
                    <a:pt x="21040" y="95944"/>
                    <a:pt x="58492" y="58492"/>
                  </a:cubicBezTo>
                  <a:cubicBezTo>
                    <a:pt x="95944" y="21040"/>
                    <a:pt x="146740" y="0"/>
                    <a:pt x="199705" y="0"/>
                  </a:cubicBezTo>
                  <a:close/>
                </a:path>
              </a:pathLst>
            </a:custGeom>
            <a:solidFill>
              <a:srgbClr val="4EA46A"/>
            </a:solidFill>
          </p:spPr>
        </p:sp>
        <p:sp>
          <p:nvSpPr>
            <p:cNvPr id="11" name="TextBox 11"/>
            <p:cNvSpPr txBox="1"/>
            <p:nvPr/>
          </p:nvSpPr>
          <p:spPr>
            <a:xfrm>
              <a:off x="0" y="-66675"/>
              <a:ext cx="1636793" cy="1636740"/>
            </a:xfrm>
            <a:prstGeom prst="rect">
              <a:avLst/>
            </a:prstGeom>
          </p:spPr>
          <p:txBody>
            <a:bodyPr lIns="50800" tIns="50800" rIns="50800" bIns="50800" rtlCol="0" anchor="ctr"/>
            <a:lstStyle/>
            <a:p>
              <a:pPr algn="ctr">
                <a:lnSpc>
                  <a:spcPts val="2800"/>
                </a:lnSpc>
              </a:pPr>
              <a:endParaRPr/>
            </a:p>
          </p:txBody>
        </p:sp>
      </p:grpSp>
      <p:grpSp>
        <p:nvGrpSpPr>
          <p:cNvPr id="12" name="Group 12"/>
          <p:cNvGrpSpPr/>
          <p:nvPr/>
        </p:nvGrpSpPr>
        <p:grpSpPr>
          <a:xfrm>
            <a:off x="1447247" y="6673584"/>
            <a:ext cx="775336" cy="743728"/>
            <a:chOff x="0" y="0"/>
            <a:chExt cx="1636793" cy="1570065"/>
          </a:xfrm>
        </p:grpSpPr>
        <p:sp>
          <p:nvSpPr>
            <p:cNvPr id="13" name="Freeform 13"/>
            <p:cNvSpPr/>
            <p:nvPr/>
          </p:nvSpPr>
          <p:spPr>
            <a:xfrm>
              <a:off x="0" y="0"/>
              <a:ext cx="1636793" cy="1570065"/>
            </a:xfrm>
            <a:custGeom>
              <a:avLst/>
              <a:gdLst/>
              <a:ahLst/>
              <a:cxnLst/>
              <a:rect l="l" t="t" r="r" b="b"/>
              <a:pathLst>
                <a:path w="1636793" h="1570065">
                  <a:moveTo>
                    <a:pt x="199705" y="0"/>
                  </a:moveTo>
                  <a:lnTo>
                    <a:pt x="1437088" y="0"/>
                  </a:lnTo>
                  <a:cubicBezTo>
                    <a:pt x="1490053" y="0"/>
                    <a:pt x="1540849" y="21040"/>
                    <a:pt x="1578301" y="58492"/>
                  </a:cubicBezTo>
                  <a:cubicBezTo>
                    <a:pt x="1615752" y="95944"/>
                    <a:pt x="1636793" y="146740"/>
                    <a:pt x="1636793" y="199705"/>
                  </a:cubicBezTo>
                  <a:lnTo>
                    <a:pt x="1636793" y="1370360"/>
                  </a:lnTo>
                  <a:cubicBezTo>
                    <a:pt x="1636793" y="1423325"/>
                    <a:pt x="1615752" y="1474121"/>
                    <a:pt x="1578301" y="1511573"/>
                  </a:cubicBezTo>
                  <a:cubicBezTo>
                    <a:pt x="1540849" y="1549025"/>
                    <a:pt x="1490053" y="1570065"/>
                    <a:pt x="1437088" y="1570065"/>
                  </a:cubicBezTo>
                  <a:lnTo>
                    <a:pt x="199705" y="1570065"/>
                  </a:lnTo>
                  <a:cubicBezTo>
                    <a:pt x="146740" y="1570065"/>
                    <a:pt x="95944" y="1549025"/>
                    <a:pt x="58492" y="1511573"/>
                  </a:cubicBezTo>
                  <a:cubicBezTo>
                    <a:pt x="21040" y="1474121"/>
                    <a:pt x="0" y="1423325"/>
                    <a:pt x="0" y="1370360"/>
                  </a:cubicBezTo>
                  <a:lnTo>
                    <a:pt x="0" y="199705"/>
                  </a:lnTo>
                  <a:cubicBezTo>
                    <a:pt x="0" y="146740"/>
                    <a:pt x="21040" y="95944"/>
                    <a:pt x="58492" y="58492"/>
                  </a:cubicBezTo>
                  <a:cubicBezTo>
                    <a:pt x="95944" y="21040"/>
                    <a:pt x="146740" y="0"/>
                    <a:pt x="199705" y="0"/>
                  </a:cubicBezTo>
                  <a:close/>
                </a:path>
              </a:pathLst>
            </a:custGeom>
            <a:solidFill>
              <a:srgbClr val="4EA46A"/>
            </a:solidFill>
          </p:spPr>
        </p:sp>
        <p:sp>
          <p:nvSpPr>
            <p:cNvPr id="14" name="TextBox 14"/>
            <p:cNvSpPr txBox="1"/>
            <p:nvPr/>
          </p:nvSpPr>
          <p:spPr>
            <a:xfrm>
              <a:off x="0" y="-66675"/>
              <a:ext cx="1636793" cy="1636740"/>
            </a:xfrm>
            <a:prstGeom prst="rect">
              <a:avLst/>
            </a:prstGeom>
          </p:spPr>
          <p:txBody>
            <a:bodyPr lIns="50800" tIns="50800" rIns="50800" bIns="50800" rtlCol="0" anchor="ctr"/>
            <a:lstStyle/>
            <a:p>
              <a:pPr algn="ctr">
                <a:lnSpc>
                  <a:spcPts val="2800"/>
                </a:lnSpc>
              </a:pPr>
              <a:endParaRPr/>
            </a:p>
          </p:txBody>
        </p:sp>
      </p:grpSp>
      <p:grpSp>
        <p:nvGrpSpPr>
          <p:cNvPr id="15" name="Group 15"/>
          <p:cNvGrpSpPr/>
          <p:nvPr/>
        </p:nvGrpSpPr>
        <p:grpSpPr>
          <a:xfrm>
            <a:off x="16731680" y="693607"/>
            <a:ext cx="527620" cy="112345"/>
            <a:chOff x="0" y="0"/>
            <a:chExt cx="308661" cy="65722"/>
          </a:xfrm>
        </p:grpSpPr>
        <p:sp>
          <p:nvSpPr>
            <p:cNvPr id="16" name="Freeform 16"/>
            <p:cNvSpPr/>
            <p:nvPr/>
          </p:nvSpPr>
          <p:spPr>
            <a:xfrm>
              <a:off x="0" y="0"/>
              <a:ext cx="308661" cy="65722"/>
            </a:xfrm>
            <a:custGeom>
              <a:avLst/>
              <a:gdLst/>
              <a:ahLst/>
              <a:cxnLst/>
              <a:rect l="l" t="t" r="r" b="b"/>
              <a:pathLst>
                <a:path w="308661" h="65722">
                  <a:moveTo>
                    <a:pt x="32861" y="0"/>
                  </a:moveTo>
                  <a:lnTo>
                    <a:pt x="275799" y="0"/>
                  </a:lnTo>
                  <a:cubicBezTo>
                    <a:pt x="284515" y="0"/>
                    <a:pt x="292873" y="3462"/>
                    <a:pt x="299036" y="9625"/>
                  </a:cubicBezTo>
                  <a:cubicBezTo>
                    <a:pt x="305198" y="15787"/>
                    <a:pt x="308661" y="24146"/>
                    <a:pt x="308661" y="32861"/>
                  </a:cubicBezTo>
                  <a:lnTo>
                    <a:pt x="308661" y="32861"/>
                  </a:lnTo>
                  <a:cubicBezTo>
                    <a:pt x="308661" y="41577"/>
                    <a:pt x="305198" y="49935"/>
                    <a:pt x="299036" y="56098"/>
                  </a:cubicBezTo>
                  <a:cubicBezTo>
                    <a:pt x="292873" y="62260"/>
                    <a:pt x="284515" y="65722"/>
                    <a:pt x="275799"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solidFill>
              <a:srgbClr val="FFFFFF"/>
            </a:solidFill>
          </p:spPr>
        </p:sp>
        <p:sp>
          <p:nvSpPr>
            <p:cNvPr id="17" name="TextBox 17"/>
            <p:cNvSpPr txBox="1"/>
            <p:nvPr/>
          </p:nvSpPr>
          <p:spPr>
            <a:xfrm>
              <a:off x="0" y="-57150"/>
              <a:ext cx="308661" cy="122872"/>
            </a:xfrm>
            <a:prstGeom prst="rect">
              <a:avLst/>
            </a:prstGeom>
          </p:spPr>
          <p:txBody>
            <a:bodyPr lIns="50800" tIns="50800" rIns="50800" bIns="50800" rtlCol="0" anchor="ctr"/>
            <a:lstStyle/>
            <a:p>
              <a:pPr algn="ctr">
                <a:lnSpc>
                  <a:spcPts val="3328"/>
                </a:lnSpc>
              </a:pPr>
              <a:endParaRPr/>
            </a:p>
          </p:txBody>
        </p:sp>
      </p:grpSp>
      <p:grpSp>
        <p:nvGrpSpPr>
          <p:cNvPr id="18" name="Group 18"/>
          <p:cNvGrpSpPr/>
          <p:nvPr/>
        </p:nvGrpSpPr>
        <p:grpSpPr>
          <a:xfrm>
            <a:off x="16832522" y="861317"/>
            <a:ext cx="426778" cy="112345"/>
            <a:chOff x="0" y="0"/>
            <a:chExt cx="249668" cy="65722"/>
          </a:xfrm>
        </p:grpSpPr>
        <p:sp>
          <p:nvSpPr>
            <p:cNvPr id="19" name="Freeform 19"/>
            <p:cNvSpPr/>
            <p:nvPr/>
          </p:nvSpPr>
          <p:spPr>
            <a:xfrm>
              <a:off x="0" y="0"/>
              <a:ext cx="249668" cy="65722"/>
            </a:xfrm>
            <a:custGeom>
              <a:avLst/>
              <a:gdLst/>
              <a:ahLst/>
              <a:cxnLst/>
              <a:rect l="l" t="t" r="r" b="b"/>
              <a:pathLst>
                <a:path w="249668" h="65722">
                  <a:moveTo>
                    <a:pt x="32861" y="0"/>
                  </a:moveTo>
                  <a:lnTo>
                    <a:pt x="216806" y="0"/>
                  </a:lnTo>
                  <a:cubicBezTo>
                    <a:pt x="225522" y="0"/>
                    <a:pt x="233880" y="3462"/>
                    <a:pt x="240043" y="9625"/>
                  </a:cubicBezTo>
                  <a:cubicBezTo>
                    <a:pt x="246206" y="15787"/>
                    <a:pt x="249668" y="24146"/>
                    <a:pt x="249668" y="32861"/>
                  </a:cubicBezTo>
                  <a:lnTo>
                    <a:pt x="249668" y="32861"/>
                  </a:lnTo>
                  <a:cubicBezTo>
                    <a:pt x="249668" y="41577"/>
                    <a:pt x="246206" y="49935"/>
                    <a:pt x="240043" y="56098"/>
                  </a:cubicBezTo>
                  <a:cubicBezTo>
                    <a:pt x="233880" y="62260"/>
                    <a:pt x="225522" y="65722"/>
                    <a:pt x="216806"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solidFill>
              <a:srgbClr val="FFFFFF"/>
            </a:solidFill>
          </p:spPr>
        </p:sp>
        <p:sp>
          <p:nvSpPr>
            <p:cNvPr id="20" name="TextBox 20"/>
            <p:cNvSpPr txBox="1"/>
            <p:nvPr/>
          </p:nvSpPr>
          <p:spPr>
            <a:xfrm>
              <a:off x="0" y="-57150"/>
              <a:ext cx="249668" cy="122872"/>
            </a:xfrm>
            <a:prstGeom prst="rect">
              <a:avLst/>
            </a:prstGeom>
          </p:spPr>
          <p:txBody>
            <a:bodyPr lIns="50800" tIns="50800" rIns="50800" bIns="50800" rtlCol="0" anchor="ctr"/>
            <a:lstStyle/>
            <a:p>
              <a:pPr algn="ctr">
                <a:lnSpc>
                  <a:spcPts val="3328"/>
                </a:lnSpc>
              </a:pPr>
              <a:endParaRPr/>
            </a:p>
          </p:txBody>
        </p:sp>
      </p:grpSp>
      <p:grpSp>
        <p:nvGrpSpPr>
          <p:cNvPr id="21" name="Group 21"/>
          <p:cNvGrpSpPr/>
          <p:nvPr/>
        </p:nvGrpSpPr>
        <p:grpSpPr>
          <a:xfrm>
            <a:off x="16929762" y="1030018"/>
            <a:ext cx="329538" cy="112345"/>
            <a:chOff x="0" y="0"/>
            <a:chExt cx="192782" cy="65722"/>
          </a:xfrm>
        </p:grpSpPr>
        <p:sp>
          <p:nvSpPr>
            <p:cNvPr id="22" name="Freeform 22"/>
            <p:cNvSpPr/>
            <p:nvPr/>
          </p:nvSpPr>
          <p:spPr>
            <a:xfrm>
              <a:off x="0" y="0"/>
              <a:ext cx="192782" cy="65722"/>
            </a:xfrm>
            <a:custGeom>
              <a:avLst/>
              <a:gdLst/>
              <a:ahLst/>
              <a:cxnLst/>
              <a:rect l="l" t="t" r="r" b="b"/>
              <a:pathLst>
                <a:path w="192782" h="65722">
                  <a:moveTo>
                    <a:pt x="32861" y="0"/>
                  </a:moveTo>
                  <a:lnTo>
                    <a:pt x="159920" y="0"/>
                  </a:lnTo>
                  <a:cubicBezTo>
                    <a:pt x="168636" y="0"/>
                    <a:pt x="176994" y="3462"/>
                    <a:pt x="183157" y="9625"/>
                  </a:cubicBezTo>
                  <a:cubicBezTo>
                    <a:pt x="189319" y="15787"/>
                    <a:pt x="192782" y="24146"/>
                    <a:pt x="192782" y="32861"/>
                  </a:cubicBezTo>
                  <a:lnTo>
                    <a:pt x="192782" y="32861"/>
                  </a:lnTo>
                  <a:cubicBezTo>
                    <a:pt x="192782" y="41577"/>
                    <a:pt x="189319" y="49935"/>
                    <a:pt x="183157" y="56098"/>
                  </a:cubicBezTo>
                  <a:cubicBezTo>
                    <a:pt x="176994" y="62260"/>
                    <a:pt x="168636" y="65722"/>
                    <a:pt x="159920"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solidFill>
              <a:srgbClr val="FFFFFF"/>
            </a:solidFill>
          </p:spPr>
        </p:sp>
        <p:sp>
          <p:nvSpPr>
            <p:cNvPr id="23" name="TextBox 23"/>
            <p:cNvSpPr txBox="1"/>
            <p:nvPr/>
          </p:nvSpPr>
          <p:spPr>
            <a:xfrm>
              <a:off x="0" y="-57150"/>
              <a:ext cx="192782" cy="122872"/>
            </a:xfrm>
            <a:prstGeom prst="rect">
              <a:avLst/>
            </a:prstGeom>
          </p:spPr>
          <p:txBody>
            <a:bodyPr lIns="50800" tIns="50800" rIns="50800" bIns="50800" rtlCol="0" anchor="ctr"/>
            <a:lstStyle/>
            <a:p>
              <a:pPr algn="ctr">
                <a:lnSpc>
                  <a:spcPts val="3328"/>
                </a:lnSpc>
              </a:pPr>
              <a:endParaRPr/>
            </a:p>
          </p:txBody>
        </p:sp>
      </p:grpSp>
      <p:sp>
        <p:nvSpPr>
          <p:cNvPr id="24" name="TextBox 24"/>
          <p:cNvSpPr txBox="1"/>
          <p:nvPr/>
        </p:nvSpPr>
        <p:spPr>
          <a:xfrm>
            <a:off x="1234661" y="444192"/>
            <a:ext cx="9726909" cy="1152603"/>
          </a:xfrm>
          <a:prstGeom prst="rect">
            <a:avLst/>
          </a:prstGeom>
        </p:spPr>
        <p:txBody>
          <a:bodyPr lIns="0" tIns="0" rIns="0" bIns="0" rtlCol="0" anchor="t">
            <a:spAutoFit/>
          </a:bodyPr>
          <a:lstStyle/>
          <a:p>
            <a:pPr>
              <a:lnSpc>
                <a:spcPts val="9001"/>
              </a:lnSpc>
            </a:pPr>
            <a:r>
              <a:rPr lang="en-US" sz="7438">
                <a:solidFill>
                  <a:srgbClr val="4EA46A"/>
                </a:solidFill>
                <a:latin typeface="Montserrat Bold"/>
              </a:rPr>
              <a:t>Lập trình Web là gì</a:t>
            </a:r>
          </a:p>
        </p:txBody>
      </p:sp>
      <p:sp>
        <p:nvSpPr>
          <p:cNvPr id="25" name="TextBox 25"/>
          <p:cNvSpPr txBox="1"/>
          <p:nvPr/>
        </p:nvSpPr>
        <p:spPr>
          <a:xfrm>
            <a:off x="1447247" y="3322387"/>
            <a:ext cx="7418037" cy="2089151"/>
          </a:xfrm>
          <a:prstGeom prst="rect">
            <a:avLst/>
          </a:prstGeom>
        </p:spPr>
        <p:txBody>
          <a:bodyPr lIns="0" tIns="0" rIns="0" bIns="0" rtlCol="0" anchor="t">
            <a:spAutoFit/>
          </a:bodyPr>
          <a:lstStyle/>
          <a:p>
            <a:pPr algn="just">
              <a:lnSpc>
                <a:spcPts val="4249"/>
              </a:lnSpc>
            </a:pPr>
            <a:r>
              <a:rPr lang="en-US" sz="2499">
                <a:solidFill>
                  <a:srgbClr val="000000"/>
                </a:solidFill>
                <a:latin typeface="Montserrat"/>
              </a:rPr>
              <a:t>Là tập hợp các trang thông tin được liên kết với nhau, chứa nội dung đa dạng được lưu trữ trên máy chủ web và có thể truy cập từ xa thông qua mạng Internet. </a:t>
            </a:r>
          </a:p>
        </p:txBody>
      </p:sp>
      <p:sp>
        <p:nvSpPr>
          <p:cNvPr id="26" name="TextBox 26"/>
          <p:cNvSpPr txBox="1"/>
          <p:nvPr/>
        </p:nvSpPr>
        <p:spPr>
          <a:xfrm>
            <a:off x="2422721" y="2512124"/>
            <a:ext cx="1893476" cy="434463"/>
          </a:xfrm>
          <a:prstGeom prst="rect">
            <a:avLst/>
          </a:prstGeom>
        </p:spPr>
        <p:txBody>
          <a:bodyPr lIns="0" tIns="0" rIns="0" bIns="0" rtlCol="0" anchor="t">
            <a:spAutoFit/>
          </a:bodyPr>
          <a:lstStyle/>
          <a:p>
            <a:pPr>
              <a:lnSpc>
                <a:spcPts val="3512"/>
              </a:lnSpc>
            </a:pPr>
            <a:r>
              <a:rPr lang="en-US" sz="2903">
                <a:solidFill>
                  <a:srgbClr val="000000"/>
                </a:solidFill>
                <a:latin typeface="Montserrat Bold"/>
              </a:rPr>
              <a:t>Website</a:t>
            </a:r>
          </a:p>
        </p:txBody>
      </p:sp>
      <p:sp>
        <p:nvSpPr>
          <p:cNvPr id="27" name="TextBox 27"/>
          <p:cNvSpPr txBox="1"/>
          <p:nvPr/>
        </p:nvSpPr>
        <p:spPr>
          <a:xfrm>
            <a:off x="1642608" y="2466592"/>
            <a:ext cx="384616" cy="463038"/>
          </a:xfrm>
          <a:prstGeom prst="rect">
            <a:avLst/>
          </a:prstGeom>
        </p:spPr>
        <p:txBody>
          <a:bodyPr lIns="0" tIns="0" rIns="0" bIns="0" rtlCol="0" anchor="t">
            <a:spAutoFit/>
          </a:bodyPr>
          <a:lstStyle/>
          <a:p>
            <a:pPr algn="ctr">
              <a:lnSpc>
                <a:spcPts val="3512"/>
              </a:lnSpc>
            </a:pPr>
            <a:r>
              <a:rPr lang="en-US" sz="2903">
                <a:solidFill>
                  <a:srgbClr val="FFFFFF"/>
                </a:solidFill>
                <a:latin typeface="Poppins Bold"/>
              </a:rPr>
              <a:t>1</a:t>
            </a:r>
          </a:p>
        </p:txBody>
      </p:sp>
      <p:sp>
        <p:nvSpPr>
          <p:cNvPr id="28" name="TextBox 28"/>
          <p:cNvSpPr txBox="1"/>
          <p:nvPr/>
        </p:nvSpPr>
        <p:spPr>
          <a:xfrm>
            <a:off x="1447247" y="7655436"/>
            <a:ext cx="7696753" cy="1022351"/>
          </a:xfrm>
          <a:prstGeom prst="rect">
            <a:avLst/>
          </a:prstGeom>
        </p:spPr>
        <p:txBody>
          <a:bodyPr lIns="0" tIns="0" rIns="0" bIns="0" rtlCol="0" anchor="t">
            <a:spAutoFit/>
          </a:bodyPr>
          <a:lstStyle/>
          <a:p>
            <a:pPr algn="just">
              <a:lnSpc>
                <a:spcPts val="4249"/>
              </a:lnSpc>
            </a:pPr>
            <a:r>
              <a:rPr lang="en-US" sz="2499">
                <a:solidFill>
                  <a:srgbClr val="000000"/>
                </a:solidFill>
                <a:latin typeface="Montserrat"/>
              </a:rPr>
              <a:t>Là quá trình tạo ra website bằng cách sử dụng các ngôn ngữ lập trình và công nghệ web. </a:t>
            </a:r>
          </a:p>
        </p:txBody>
      </p:sp>
      <p:sp>
        <p:nvSpPr>
          <p:cNvPr id="29" name="TextBox 29"/>
          <p:cNvSpPr txBox="1"/>
          <p:nvPr/>
        </p:nvSpPr>
        <p:spPr>
          <a:xfrm>
            <a:off x="2422721" y="6845173"/>
            <a:ext cx="2776665" cy="434463"/>
          </a:xfrm>
          <a:prstGeom prst="rect">
            <a:avLst/>
          </a:prstGeom>
        </p:spPr>
        <p:txBody>
          <a:bodyPr lIns="0" tIns="0" rIns="0" bIns="0" rtlCol="0" anchor="t">
            <a:spAutoFit/>
          </a:bodyPr>
          <a:lstStyle/>
          <a:p>
            <a:pPr>
              <a:lnSpc>
                <a:spcPts val="3512"/>
              </a:lnSpc>
            </a:pPr>
            <a:r>
              <a:rPr lang="en-US" sz="2903">
                <a:solidFill>
                  <a:srgbClr val="000000"/>
                </a:solidFill>
                <a:latin typeface="Montserrat Bold"/>
              </a:rPr>
              <a:t>Lập trình Web </a:t>
            </a:r>
          </a:p>
        </p:txBody>
      </p:sp>
      <p:sp>
        <p:nvSpPr>
          <p:cNvPr id="30" name="TextBox 30"/>
          <p:cNvSpPr txBox="1"/>
          <p:nvPr/>
        </p:nvSpPr>
        <p:spPr>
          <a:xfrm>
            <a:off x="1518579" y="6799641"/>
            <a:ext cx="384616" cy="463038"/>
          </a:xfrm>
          <a:prstGeom prst="rect">
            <a:avLst/>
          </a:prstGeom>
        </p:spPr>
        <p:txBody>
          <a:bodyPr lIns="0" tIns="0" rIns="0" bIns="0" rtlCol="0" anchor="t">
            <a:spAutoFit/>
          </a:bodyPr>
          <a:lstStyle/>
          <a:p>
            <a:pPr algn="r">
              <a:lnSpc>
                <a:spcPts val="3512"/>
              </a:lnSpc>
            </a:pPr>
            <a:r>
              <a:rPr lang="en-US" sz="2903">
                <a:solidFill>
                  <a:srgbClr val="FFFFFF"/>
                </a:solidFill>
                <a:latin typeface="Poppins Bold"/>
              </a:rPr>
              <a:t>2</a:t>
            </a:r>
          </a:p>
        </p:txBody>
      </p:sp>
    </p:spTree>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31680" y="693607"/>
            <a:ext cx="527620" cy="112345"/>
            <a:chOff x="0" y="0"/>
            <a:chExt cx="308661" cy="65722"/>
          </a:xfrm>
        </p:grpSpPr>
        <p:sp>
          <p:nvSpPr>
            <p:cNvPr id="3" name="Freeform 3"/>
            <p:cNvSpPr/>
            <p:nvPr/>
          </p:nvSpPr>
          <p:spPr>
            <a:xfrm>
              <a:off x="0" y="0"/>
              <a:ext cx="308661" cy="65722"/>
            </a:xfrm>
            <a:custGeom>
              <a:avLst/>
              <a:gdLst/>
              <a:ahLst/>
              <a:cxnLst/>
              <a:rect l="l" t="t" r="r" b="b"/>
              <a:pathLst>
                <a:path w="308661" h="65722">
                  <a:moveTo>
                    <a:pt x="32861" y="0"/>
                  </a:moveTo>
                  <a:lnTo>
                    <a:pt x="275799" y="0"/>
                  </a:lnTo>
                  <a:cubicBezTo>
                    <a:pt x="284515" y="0"/>
                    <a:pt x="292873" y="3462"/>
                    <a:pt x="299036" y="9625"/>
                  </a:cubicBezTo>
                  <a:cubicBezTo>
                    <a:pt x="305198" y="15787"/>
                    <a:pt x="308661" y="24146"/>
                    <a:pt x="308661" y="32861"/>
                  </a:cubicBezTo>
                  <a:lnTo>
                    <a:pt x="308661" y="32861"/>
                  </a:lnTo>
                  <a:cubicBezTo>
                    <a:pt x="308661" y="41577"/>
                    <a:pt x="305198" y="49935"/>
                    <a:pt x="299036" y="56098"/>
                  </a:cubicBezTo>
                  <a:cubicBezTo>
                    <a:pt x="292873" y="62260"/>
                    <a:pt x="284515" y="65722"/>
                    <a:pt x="275799"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solidFill>
              <a:srgbClr val="4EA46A"/>
            </a:solidFill>
          </p:spPr>
        </p:sp>
        <p:sp>
          <p:nvSpPr>
            <p:cNvPr id="4" name="TextBox 4"/>
            <p:cNvSpPr txBox="1"/>
            <p:nvPr/>
          </p:nvSpPr>
          <p:spPr>
            <a:xfrm>
              <a:off x="0" y="-57150"/>
              <a:ext cx="308661" cy="122872"/>
            </a:xfrm>
            <a:prstGeom prst="rect">
              <a:avLst/>
            </a:prstGeom>
          </p:spPr>
          <p:txBody>
            <a:bodyPr lIns="50800" tIns="50800" rIns="50800" bIns="50800" rtlCol="0" anchor="ctr"/>
            <a:lstStyle/>
            <a:p>
              <a:pPr algn="ctr">
                <a:lnSpc>
                  <a:spcPts val="3328"/>
                </a:lnSpc>
              </a:pPr>
              <a:endParaRPr/>
            </a:p>
          </p:txBody>
        </p:sp>
      </p:grpSp>
      <p:grpSp>
        <p:nvGrpSpPr>
          <p:cNvPr id="5" name="Group 5"/>
          <p:cNvGrpSpPr/>
          <p:nvPr/>
        </p:nvGrpSpPr>
        <p:grpSpPr>
          <a:xfrm>
            <a:off x="16832522" y="861317"/>
            <a:ext cx="426778" cy="112345"/>
            <a:chOff x="0" y="0"/>
            <a:chExt cx="249668" cy="65722"/>
          </a:xfrm>
        </p:grpSpPr>
        <p:sp>
          <p:nvSpPr>
            <p:cNvPr id="6" name="Freeform 6"/>
            <p:cNvSpPr/>
            <p:nvPr/>
          </p:nvSpPr>
          <p:spPr>
            <a:xfrm>
              <a:off x="0" y="0"/>
              <a:ext cx="249668" cy="65722"/>
            </a:xfrm>
            <a:custGeom>
              <a:avLst/>
              <a:gdLst/>
              <a:ahLst/>
              <a:cxnLst/>
              <a:rect l="l" t="t" r="r" b="b"/>
              <a:pathLst>
                <a:path w="249668" h="65722">
                  <a:moveTo>
                    <a:pt x="32861" y="0"/>
                  </a:moveTo>
                  <a:lnTo>
                    <a:pt x="216806" y="0"/>
                  </a:lnTo>
                  <a:cubicBezTo>
                    <a:pt x="225522" y="0"/>
                    <a:pt x="233880" y="3462"/>
                    <a:pt x="240043" y="9625"/>
                  </a:cubicBezTo>
                  <a:cubicBezTo>
                    <a:pt x="246206" y="15787"/>
                    <a:pt x="249668" y="24146"/>
                    <a:pt x="249668" y="32861"/>
                  </a:cubicBezTo>
                  <a:lnTo>
                    <a:pt x="249668" y="32861"/>
                  </a:lnTo>
                  <a:cubicBezTo>
                    <a:pt x="249668" y="41577"/>
                    <a:pt x="246206" y="49935"/>
                    <a:pt x="240043" y="56098"/>
                  </a:cubicBezTo>
                  <a:cubicBezTo>
                    <a:pt x="233880" y="62260"/>
                    <a:pt x="225522" y="65722"/>
                    <a:pt x="216806"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solidFill>
              <a:srgbClr val="4EA46A"/>
            </a:solidFill>
          </p:spPr>
        </p:sp>
        <p:sp>
          <p:nvSpPr>
            <p:cNvPr id="7" name="TextBox 7"/>
            <p:cNvSpPr txBox="1"/>
            <p:nvPr/>
          </p:nvSpPr>
          <p:spPr>
            <a:xfrm>
              <a:off x="0" y="-57150"/>
              <a:ext cx="249668" cy="122872"/>
            </a:xfrm>
            <a:prstGeom prst="rect">
              <a:avLst/>
            </a:prstGeom>
          </p:spPr>
          <p:txBody>
            <a:bodyPr lIns="50800" tIns="50800" rIns="50800" bIns="50800" rtlCol="0" anchor="ctr"/>
            <a:lstStyle/>
            <a:p>
              <a:pPr algn="ctr">
                <a:lnSpc>
                  <a:spcPts val="3328"/>
                </a:lnSpc>
              </a:pPr>
              <a:endParaRPr/>
            </a:p>
          </p:txBody>
        </p:sp>
      </p:grpSp>
      <p:grpSp>
        <p:nvGrpSpPr>
          <p:cNvPr id="8" name="Group 8"/>
          <p:cNvGrpSpPr/>
          <p:nvPr/>
        </p:nvGrpSpPr>
        <p:grpSpPr>
          <a:xfrm>
            <a:off x="16929762" y="1030018"/>
            <a:ext cx="329538" cy="112345"/>
            <a:chOff x="0" y="0"/>
            <a:chExt cx="192782" cy="65722"/>
          </a:xfrm>
        </p:grpSpPr>
        <p:sp>
          <p:nvSpPr>
            <p:cNvPr id="9" name="Freeform 9"/>
            <p:cNvSpPr/>
            <p:nvPr/>
          </p:nvSpPr>
          <p:spPr>
            <a:xfrm>
              <a:off x="0" y="0"/>
              <a:ext cx="192782" cy="65722"/>
            </a:xfrm>
            <a:custGeom>
              <a:avLst/>
              <a:gdLst/>
              <a:ahLst/>
              <a:cxnLst/>
              <a:rect l="l" t="t" r="r" b="b"/>
              <a:pathLst>
                <a:path w="192782" h="65722">
                  <a:moveTo>
                    <a:pt x="32861" y="0"/>
                  </a:moveTo>
                  <a:lnTo>
                    <a:pt x="159920" y="0"/>
                  </a:lnTo>
                  <a:cubicBezTo>
                    <a:pt x="168636" y="0"/>
                    <a:pt x="176994" y="3462"/>
                    <a:pt x="183157" y="9625"/>
                  </a:cubicBezTo>
                  <a:cubicBezTo>
                    <a:pt x="189319" y="15787"/>
                    <a:pt x="192782" y="24146"/>
                    <a:pt x="192782" y="32861"/>
                  </a:cubicBezTo>
                  <a:lnTo>
                    <a:pt x="192782" y="32861"/>
                  </a:lnTo>
                  <a:cubicBezTo>
                    <a:pt x="192782" y="41577"/>
                    <a:pt x="189319" y="49935"/>
                    <a:pt x="183157" y="56098"/>
                  </a:cubicBezTo>
                  <a:cubicBezTo>
                    <a:pt x="176994" y="62260"/>
                    <a:pt x="168636" y="65722"/>
                    <a:pt x="159920"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solidFill>
              <a:srgbClr val="4EA46A"/>
            </a:solidFill>
          </p:spPr>
        </p:sp>
        <p:sp>
          <p:nvSpPr>
            <p:cNvPr id="10" name="TextBox 10"/>
            <p:cNvSpPr txBox="1"/>
            <p:nvPr/>
          </p:nvSpPr>
          <p:spPr>
            <a:xfrm>
              <a:off x="0" y="-57150"/>
              <a:ext cx="192782" cy="122872"/>
            </a:xfrm>
            <a:prstGeom prst="rect">
              <a:avLst/>
            </a:prstGeom>
          </p:spPr>
          <p:txBody>
            <a:bodyPr lIns="50800" tIns="50800" rIns="50800" bIns="50800" rtlCol="0" anchor="ctr"/>
            <a:lstStyle/>
            <a:p>
              <a:pPr algn="ctr">
                <a:lnSpc>
                  <a:spcPts val="3328"/>
                </a:lnSpc>
              </a:pPr>
              <a:endParaRPr/>
            </a:p>
          </p:txBody>
        </p:sp>
      </p:grpSp>
      <p:sp>
        <p:nvSpPr>
          <p:cNvPr id="11" name="Freeform 11"/>
          <p:cNvSpPr/>
          <p:nvPr/>
        </p:nvSpPr>
        <p:spPr>
          <a:xfrm>
            <a:off x="12320682" y="583080"/>
            <a:ext cx="3325255" cy="405077"/>
          </a:xfrm>
          <a:custGeom>
            <a:avLst/>
            <a:gdLst/>
            <a:ahLst/>
            <a:cxnLst/>
            <a:rect l="l" t="t" r="r" b="b"/>
            <a:pathLst>
              <a:path w="3325255" h="405077">
                <a:moveTo>
                  <a:pt x="0" y="0"/>
                </a:moveTo>
                <a:lnTo>
                  <a:pt x="3325255" y="0"/>
                </a:lnTo>
                <a:lnTo>
                  <a:pt x="3325255" y="405076"/>
                </a:lnTo>
                <a:lnTo>
                  <a:pt x="0" y="4050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10399986" y="1852985"/>
            <a:ext cx="8645776" cy="3629861"/>
            <a:chOff x="0" y="0"/>
            <a:chExt cx="6049893" cy="2540000"/>
          </a:xfrm>
        </p:grpSpPr>
        <p:sp>
          <p:nvSpPr>
            <p:cNvPr id="13" name="Freeform 13"/>
            <p:cNvSpPr/>
            <p:nvPr/>
          </p:nvSpPr>
          <p:spPr>
            <a:xfrm>
              <a:off x="0" y="0"/>
              <a:ext cx="6049893" cy="2540000"/>
            </a:xfrm>
            <a:custGeom>
              <a:avLst/>
              <a:gdLst/>
              <a:ahLst/>
              <a:cxnLst/>
              <a:rect l="l" t="t" r="r" b="b"/>
              <a:pathLst>
                <a:path w="6049893" h="2540000">
                  <a:moveTo>
                    <a:pt x="0" y="2159000"/>
                  </a:moveTo>
                  <a:lnTo>
                    <a:pt x="0" y="381000"/>
                  </a:lnTo>
                  <a:cubicBezTo>
                    <a:pt x="0" y="170180"/>
                    <a:pt x="162137" y="0"/>
                    <a:pt x="362994" y="0"/>
                  </a:cubicBezTo>
                  <a:lnTo>
                    <a:pt x="5686900" y="0"/>
                  </a:lnTo>
                  <a:cubicBezTo>
                    <a:pt x="5887756" y="0"/>
                    <a:pt x="6049893" y="170180"/>
                    <a:pt x="6049893" y="381000"/>
                  </a:cubicBezTo>
                  <a:lnTo>
                    <a:pt x="6049893" y="2159000"/>
                  </a:lnTo>
                  <a:cubicBezTo>
                    <a:pt x="6049893" y="2369820"/>
                    <a:pt x="5887756" y="2540000"/>
                    <a:pt x="5686900" y="2540000"/>
                  </a:cubicBezTo>
                  <a:lnTo>
                    <a:pt x="362994" y="2540000"/>
                  </a:lnTo>
                  <a:cubicBezTo>
                    <a:pt x="162137" y="2540000"/>
                    <a:pt x="0" y="2369820"/>
                    <a:pt x="0" y="2159000"/>
                  </a:cubicBezTo>
                  <a:close/>
                </a:path>
              </a:pathLst>
            </a:custGeom>
            <a:blipFill>
              <a:blip r:embed="rId4"/>
              <a:stretch>
                <a:fillRect t="-56945" b="-56945"/>
              </a:stretch>
            </a:blipFill>
          </p:spPr>
        </p:sp>
      </p:grpSp>
      <p:grpSp>
        <p:nvGrpSpPr>
          <p:cNvPr id="14" name="Group 14"/>
          <p:cNvGrpSpPr/>
          <p:nvPr/>
        </p:nvGrpSpPr>
        <p:grpSpPr>
          <a:xfrm>
            <a:off x="1028700" y="8651013"/>
            <a:ext cx="3360034" cy="924533"/>
            <a:chOff x="0" y="0"/>
            <a:chExt cx="957802" cy="263545"/>
          </a:xfrm>
        </p:grpSpPr>
        <p:sp>
          <p:nvSpPr>
            <p:cNvPr id="15" name="Freeform 15"/>
            <p:cNvSpPr/>
            <p:nvPr/>
          </p:nvSpPr>
          <p:spPr>
            <a:xfrm>
              <a:off x="0" y="0"/>
              <a:ext cx="957802" cy="263545"/>
            </a:xfrm>
            <a:custGeom>
              <a:avLst/>
              <a:gdLst/>
              <a:ahLst/>
              <a:cxnLst/>
              <a:rect l="l" t="t" r="r" b="b"/>
              <a:pathLst>
                <a:path w="957802" h="263545">
                  <a:moveTo>
                    <a:pt x="124422" y="0"/>
                  </a:moveTo>
                  <a:lnTo>
                    <a:pt x="833379" y="0"/>
                  </a:lnTo>
                  <a:cubicBezTo>
                    <a:pt x="902096" y="0"/>
                    <a:pt x="957802" y="55706"/>
                    <a:pt x="957802" y="124422"/>
                  </a:cubicBezTo>
                  <a:lnTo>
                    <a:pt x="957802" y="139122"/>
                  </a:lnTo>
                  <a:cubicBezTo>
                    <a:pt x="957802" y="207839"/>
                    <a:pt x="902096" y="263545"/>
                    <a:pt x="833379" y="263545"/>
                  </a:cubicBezTo>
                  <a:lnTo>
                    <a:pt x="124422" y="263545"/>
                  </a:lnTo>
                  <a:cubicBezTo>
                    <a:pt x="91424" y="263545"/>
                    <a:pt x="59776" y="250436"/>
                    <a:pt x="36442" y="227102"/>
                  </a:cubicBezTo>
                  <a:cubicBezTo>
                    <a:pt x="13109" y="203768"/>
                    <a:pt x="0" y="172121"/>
                    <a:pt x="0" y="139122"/>
                  </a:cubicBezTo>
                  <a:lnTo>
                    <a:pt x="0" y="124422"/>
                  </a:lnTo>
                  <a:cubicBezTo>
                    <a:pt x="0" y="55706"/>
                    <a:pt x="55706" y="0"/>
                    <a:pt x="124422" y="0"/>
                  </a:cubicBezTo>
                  <a:close/>
                </a:path>
              </a:pathLst>
            </a:custGeom>
            <a:solidFill>
              <a:srgbClr val="4EA46A"/>
            </a:solidFill>
            <a:ln cap="rnd">
              <a:noFill/>
              <a:prstDash val="solid"/>
              <a:round/>
            </a:ln>
          </p:spPr>
        </p:sp>
        <p:sp>
          <p:nvSpPr>
            <p:cNvPr id="16" name="TextBox 16"/>
            <p:cNvSpPr txBox="1"/>
            <p:nvPr/>
          </p:nvSpPr>
          <p:spPr>
            <a:xfrm>
              <a:off x="0" y="-57150"/>
              <a:ext cx="957802" cy="320695"/>
            </a:xfrm>
            <a:prstGeom prst="rect">
              <a:avLst/>
            </a:prstGeom>
          </p:spPr>
          <p:txBody>
            <a:bodyPr lIns="50800" tIns="50800" rIns="50800" bIns="50800" rtlCol="0" anchor="ctr"/>
            <a:lstStyle/>
            <a:p>
              <a:pPr algn="ctr">
                <a:lnSpc>
                  <a:spcPts val="3328"/>
                </a:lnSpc>
              </a:pPr>
              <a:endParaRPr/>
            </a:p>
          </p:txBody>
        </p:sp>
      </p:grpSp>
      <p:grpSp>
        <p:nvGrpSpPr>
          <p:cNvPr id="17" name="Group 17"/>
          <p:cNvGrpSpPr/>
          <p:nvPr/>
        </p:nvGrpSpPr>
        <p:grpSpPr>
          <a:xfrm>
            <a:off x="10583988" y="8651013"/>
            <a:ext cx="3360034" cy="924533"/>
            <a:chOff x="0" y="0"/>
            <a:chExt cx="957802" cy="263545"/>
          </a:xfrm>
        </p:grpSpPr>
        <p:sp>
          <p:nvSpPr>
            <p:cNvPr id="18" name="Freeform 18"/>
            <p:cNvSpPr/>
            <p:nvPr/>
          </p:nvSpPr>
          <p:spPr>
            <a:xfrm>
              <a:off x="0" y="0"/>
              <a:ext cx="957802" cy="263545"/>
            </a:xfrm>
            <a:custGeom>
              <a:avLst/>
              <a:gdLst/>
              <a:ahLst/>
              <a:cxnLst/>
              <a:rect l="l" t="t" r="r" b="b"/>
              <a:pathLst>
                <a:path w="957802" h="263545">
                  <a:moveTo>
                    <a:pt x="124422" y="0"/>
                  </a:moveTo>
                  <a:lnTo>
                    <a:pt x="833379" y="0"/>
                  </a:lnTo>
                  <a:cubicBezTo>
                    <a:pt x="902096" y="0"/>
                    <a:pt x="957802" y="55706"/>
                    <a:pt x="957802" y="124422"/>
                  </a:cubicBezTo>
                  <a:lnTo>
                    <a:pt x="957802" y="139122"/>
                  </a:lnTo>
                  <a:cubicBezTo>
                    <a:pt x="957802" y="207839"/>
                    <a:pt x="902096" y="263545"/>
                    <a:pt x="833379" y="263545"/>
                  </a:cubicBezTo>
                  <a:lnTo>
                    <a:pt x="124422" y="263545"/>
                  </a:lnTo>
                  <a:cubicBezTo>
                    <a:pt x="91424" y="263545"/>
                    <a:pt x="59776" y="250436"/>
                    <a:pt x="36442" y="227102"/>
                  </a:cubicBezTo>
                  <a:cubicBezTo>
                    <a:pt x="13109" y="203768"/>
                    <a:pt x="0" y="172121"/>
                    <a:pt x="0" y="139122"/>
                  </a:cubicBezTo>
                  <a:lnTo>
                    <a:pt x="0" y="124422"/>
                  </a:lnTo>
                  <a:cubicBezTo>
                    <a:pt x="0" y="55706"/>
                    <a:pt x="55706" y="0"/>
                    <a:pt x="124422" y="0"/>
                  </a:cubicBezTo>
                  <a:close/>
                </a:path>
              </a:pathLst>
            </a:custGeom>
            <a:solidFill>
              <a:srgbClr val="4EA46A"/>
            </a:solidFill>
            <a:ln cap="rnd">
              <a:noFill/>
              <a:prstDash val="solid"/>
              <a:round/>
            </a:ln>
          </p:spPr>
        </p:sp>
        <p:sp>
          <p:nvSpPr>
            <p:cNvPr id="19" name="TextBox 19"/>
            <p:cNvSpPr txBox="1"/>
            <p:nvPr/>
          </p:nvSpPr>
          <p:spPr>
            <a:xfrm>
              <a:off x="0" y="-57150"/>
              <a:ext cx="957802" cy="320695"/>
            </a:xfrm>
            <a:prstGeom prst="rect">
              <a:avLst/>
            </a:prstGeom>
          </p:spPr>
          <p:txBody>
            <a:bodyPr lIns="50800" tIns="50800" rIns="50800" bIns="50800" rtlCol="0" anchor="ctr"/>
            <a:lstStyle/>
            <a:p>
              <a:pPr algn="ctr">
                <a:lnSpc>
                  <a:spcPts val="3328"/>
                </a:lnSpc>
              </a:pPr>
              <a:endParaRPr/>
            </a:p>
          </p:txBody>
        </p:sp>
      </p:grpSp>
      <p:sp>
        <p:nvSpPr>
          <p:cNvPr id="20" name="TextBox 20"/>
          <p:cNvSpPr txBox="1"/>
          <p:nvPr/>
        </p:nvSpPr>
        <p:spPr>
          <a:xfrm>
            <a:off x="12583431" y="531560"/>
            <a:ext cx="2634057" cy="940435"/>
          </a:xfrm>
          <a:prstGeom prst="rect">
            <a:avLst/>
          </a:prstGeom>
        </p:spPr>
        <p:txBody>
          <a:bodyPr lIns="0" tIns="0" rIns="0" bIns="0" rtlCol="0" anchor="t">
            <a:spAutoFit/>
          </a:bodyPr>
          <a:lstStyle/>
          <a:p>
            <a:pPr algn="ctr">
              <a:lnSpc>
                <a:spcPts val="3892"/>
              </a:lnSpc>
            </a:pPr>
            <a:r>
              <a:rPr lang="en-US" sz="2289">
                <a:solidFill>
                  <a:srgbClr val="FFFFFF"/>
                </a:solidFill>
                <a:latin typeface="Poppins"/>
              </a:rPr>
              <a:t>Search Presentation</a:t>
            </a:r>
          </a:p>
        </p:txBody>
      </p:sp>
      <p:sp>
        <p:nvSpPr>
          <p:cNvPr id="21" name="TextBox 21"/>
          <p:cNvSpPr txBox="1"/>
          <p:nvPr/>
        </p:nvSpPr>
        <p:spPr>
          <a:xfrm>
            <a:off x="1028700" y="684082"/>
            <a:ext cx="8889814" cy="1143078"/>
          </a:xfrm>
          <a:prstGeom prst="rect">
            <a:avLst/>
          </a:prstGeom>
        </p:spPr>
        <p:txBody>
          <a:bodyPr lIns="0" tIns="0" rIns="0" bIns="0" rtlCol="0" anchor="t">
            <a:spAutoFit/>
          </a:bodyPr>
          <a:lstStyle/>
          <a:p>
            <a:pPr>
              <a:lnSpc>
                <a:spcPts val="9001"/>
              </a:lnSpc>
            </a:pPr>
            <a:r>
              <a:rPr lang="en-US" sz="7438">
                <a:solidFill>
                  <a:srgbClr val="4EA46A"/>
                </a:solidFill>
                <a:latin typeface="Paytone One"/>
              </a:rPr>
              <a:t>Tổng quan đồ án</a:t>
            </a:r>
          </a:p>
        </p:txBody>
      </p:sp>
      <p:sp>
        <p:nvSpPr>
          <p:cNvPr id="22" name="TextBox 22"/>
          <p:cNvSpPr txBox="1"/>
          <p:nvPr/>
        </p:nvSpPr>
        <p:spPr>
          <a:xfrm>
            <a:off x="1028700" y="2254548"/>
            <a:ext cx="8889814" cy="2712435"/>
          </a:xfrm>
          <a:prstGeom prst="rect">
            <a:avLst/>
          </a:prstGeom>
        </p:spPr>
        <p:txBody>
          <a:bodyPr lIns="0" tIns="0" rIns="0" bIns="0" rtlCol="0" anchor="t">
            <a:spAutoFit/>
          </a:bodyPr>
          <a:lstStyle/>
          <a:p>
            <a:pPr algn="just">
              <a:lnSpc>
                <a:spcPts val="4393"/>
              </a:lnSpc>
            </a:pPr>
            <a:r>
              <a:rPr lang="en-US" sz="2584">
                <a:solidFill>
                  <a:srgbClr val="000000"/>
                </a:solidFill>
                <a:latin typeface="Montserrat"/>
              </a:rPr>
              <a:t>Sleeping Day là một website Nhà hàng cung cấp các món ăn và đồ uống đặc sản Bình Định. Sleeping Day là điểm đến ẩm thực độc đáo của Bình Định, nơi bạn có thể thưởng thức những món đặc sản đa dạng và độc đáo của vùng miền Trung xinh đẹp này.</a:t>
            </a:r>
          </a:p>
        </p:txBody>
      </p:sp>
      <p:sp>
        <p:nvSpPr>
          <p:cNvPr id="23" name="TextBox 23"/>
          <p:cNvSpPr txBox="1"/>
          <p:nvPr/>
        </p:nvSpPr>
        <p:spPr>
          <a:xfrm>
            <a:off x="1028700" y="7441565"/>
            <a:ext cx="6104129" cy="1022351"/>
          </a:xfrm>
          <a:prstGeom prst="rect">
            <a:avLst/>
          </a:prstGeom>
        </p:spPr>
        <p:txBody>
          <a:bodyPr lIns="0" tIns="0" rIns="0" bIns="0" rtlCol="0" anchor="t">
            <a:spAutoFit/>
          </a:bodyPr>
          <a:lstStyle/>
          <a:p>
            <a:pPr>
              <a:lnSpc>
                <a:spcPts val="4249"/>
              </a:lnSpc>
            </a:pPr>
            <a:r>
              <a:rPr lang="en-US" sz="2499">
                <a:solidFill>
                  <a:srgbClr val="000000"/>
                </a:solidFill>
                <a:latin typeface="Montserrat"/>
              </a:rPr>
              <a:t>Ưu điểm của một số website Nhà hàng bán đồ ăn</a:t>
            </a:r>
          </a:p>
        </p:txBody>
      </p:sp>
      <p:sp>
        <p:nvSpPr>
          <p:cNvPr id="24" name="TextBox 24"/>
          <p:cNvSpPr txBox="1"/>
          <p:nvPr/>
        </p:nvSpPr>
        <p:spPr>
          <a:xfrm>
            <a:off x="1028700" y="6855042"/>
            <a:ext cx="2433239" cy="557253"/>
          </a:xfrm>
          <a:prstGeom prst="rect">
            <a:avLst/>
          </a:prstGeom>
        </p:spPr>
        <p:txBody>
          <a:bodyPr lIns="0" tIns="0" rIns="0" bIns="0" rtlCol="0" anchor="t">
            <a:spAutoFit/>
          </a:bodyPr>
          <a:lstStyle/>
          <a:p>
            <a:pPr>
              <a:lnSpc>
                <a:spcPts val="4498"/>
              </a:lnSpc>
            </a:pPr>
            <a:r>
              <a:rPr lang="en-US" sz="3717">
                <a:solidFill>
                  <a:srgbClr val="4EA46A"/>
                </a:solidFill>
                <a:latin typeface="Paytone One"/>
              </a:rPr>
              <a:t>Ưu điểm</a:t>
            </a:r>
          </a:p>
        </p:txBody>
      </p:sp>
      <p:sp>
        <p:nvSpPr>
          <p:cNvPr id="25" name="TextBox 25"/>
          <p:cNvSpPr txBox="1"/>
          <p:nvPr/>
        </p:nvSpPr>
        <p:spPr>
          <a:xfrm>
            <a:off x="10583988" y="7459710"/>
            <a:ext cx="6104129" cy="1022351"/>
          </a:xfrm>
          <a:prstGeom prst="rect">
            <a:avLst/>
          </a:prstGeom>
        </p:spPr>
        <p:txBody>
          <a:bodyPr lIns="0" tIns="0" rIns="0" bIns="0" rtlCol="0" anchor="t">
            <a:spAutoFit/>
          </a:bodyPr>
          <a:lstStyle/>
          <a:p>
            <a:pPr>
              <a:lnSpc>
                <a:spcPts val="4249"/>
              </a:lnSpc>
            </a:pPr>
            <a:r>
              <a:rPr lang="en-US" sz="2499">
                <a:solidFill>
                  <a:srgbClr val="000000"/>
                </a:solidFill>
                <a:latin typeface="Montserrat"/>
              </a:rPr>
              <a:t>Nhược điểm của một số website Nhà hàng bán đồ ăn</a:t>
            </a:r>
          </a:p>
        </p:txBody>
      </p:sp>
      <p:sp>
        <p:nvSpPr>
          <p:cNvPr id="26" name="TextBox 26"/>
          <p:cNvSpPr txBox="1"/>
          <p:nvPr/>
        </p:nvSpPr>
        <p:spPr>
          <a:xfrm>
            <a:off x="10583988" y="6855042"/>
            <a:ext cx="3272908" cy="557253"/>
          </a:xfrm>
          <a:prstGeom prst="rect">
            <a:avLst/>
          </a:prstGeom>
        </p:spPr>
        <p:txBody>
          <a:bodyPr lIns="0" tIns="0" rIns="0" bIns="0" rtlCol="0" anchor="t">
            <a:spAutoFit/>
          </a:bodyPr>
          <a:lstStyle/>
          <a:p>
            <a:pPr>
              <a:lnSpc>
                <a:spcPts val="4498"/>
              </a:lnSpc>
            </a:pPr>
            <a:r>
              <a:rPr lang="en-US" sz="3717">
                <a:solidFill>
                  <a:srgbClr val="4EA46A"/>
                </a:solidFill>
                <a:latin typeface="Paytone One"/>
              </a:rPr>
              <a:t>Nhược điểm</a:t>
            </a:r>
          </a:p>
        </p:txBody>
      </p:sp>
      <p:sp>
        <p:nvSpPr>
          <p:cNvPr id="27" name="TextBox 27"/>
          <p:cNvSpPr txBox="1"/>
          <p:nvPr/>
        </p:nvSpPr>
        <p:spPr>
          <a:xfrm>
            <a:off x="1398976" y="8854082"/>
            <a:ext cx="2619481" cy="471658"/>
          </a:xfrm>
          <a:prstGeom prst="rect">
            <a:avLst/>
          </a:prstGeom>
        </p:spPr>
        <p:txBody>
          <a:bodyPr lIns="0" tIns="0" rIns="0" bIns="0" rtlCol="0" anchor="t">
            <a:spAutoFit/>
          </a:bodyPr>
          <a:lstStyle/>
          <a:p>
            <a:pPr algn="ctr">
              <a:lnSpc>
                <a:spcPts val="3928"/>
              </a:lnSpc>
              <a:spcBef>
                <a:spcPct val="0"/>
              </a:spcBef>
            </a:pPr>
            <a:r>
              <a:rPr lang="en-US" sz="2805">
                <a:solidFill>
                  <a:srgbClr val="FFFFFF"/>
                </a:solidFill>
                <a:latin typeface="Montserrat"/>
              </a:rPr>
              <a:t>Đọc thêm</a:t>
            </a:r>
          </a:p>
        </p:txBody>
      </p:sp>
      <p:sp>
        <p:nvSpPr>
          <p:cNvPr id="28" name="TextBox 28"/>
          <p:cNvSpPr txBox="1"/>
          <p:nvPr/>
        </p:nvSpPr>
        <p:spPr>
          <a:xfrm>
            <a:off x="10954265" y="8854082"/>
            <a:ext cx="2619481" cy="471658"/>
          </a:xfrm>
          <a:prstGeom prst="rect">
            <a:avLst/>
          </a:prstGeom>
        </p:spPr>
        <p:txBody>
          <a:bodyPr lIns="0" tIns="0" rIns="0" bIns="0" rtlCol="0" anchor="t">
            <a:spAutoFit/>
          </a:bodyPr>
          <a:lstStyle/>
          <a:p>
            <a:pPr algn="ctr">
              <a:lnSpc>
                <a:spcPts val="3928"/>
              </a:lnSpc>
              <a:spcBef>
                <a:spcPct val="0"/>
              </a:spcBef>
            </a:pPr>
            <a:r>
              <a:rPr lang="en-US" sz="2805">
                <a:solidFill>
                  <a:srgbClr val="FFFFFF"/>
                </a:solidFill>
                <a:latin typeface="Montserrat"/>
              </a:rPr>
              <a:t>Đọc thêm</a:t>
            </a:r>
          </a:p>
        </p:txBody>
      </p:sp>
    </p:spTree>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31680" y="693607"/>
            <a:ext cx="527620" cy="112345"/>
            <a:chOff x="0" y="0"/>
            <a:chExt cx="308661" cy="65722"/>
          </a:xfrm>
        </p:grpSpPr>
        <p:sp>
          <p:nvSpPr>
            <p:cNvPr id="3" name="Freeform 3"/>
            <p:cNvSpPr/>
            <p:nvPr/>
          </p:nvSpPr>
          <p:spPr>
            <a:xfrm>
              <a:off x="0" y="0"/>
              <a:ext cx="308661" cy="65722"/>
            </a:xfrm>
            <a:custGeom>
              <a:avLst/>
              <a:gdLst/>
              <a:ahLst/>
              <a:cxnLst/>
              <a:rect l="l" t="t" r="r" b="b"/>
              <a:pathLst>
                <a:path w="308661" h="65722">
                  <a:moveTo>
                    <a:pt x="32861" y="0"/>
                  </a:moveTo>
                  <a:lnTo>
                    <a:pt x="275799" y="0"/>
                  </a:lnTo>
                  <a:cubicBezTo>
                    <a:pt x="284515" y="0"/>
                    <a:pt x="292873" y="3462"/>
                    <a:pt x="299036" y="9625"/>
                  </a:cubicBezTo>
                  <a:cubicBezTo>
                    <a:pt x="305198" y="15787"/>
                    <a:pt x="308661" y="24146"/>
                    <a:pt x="308661" y="32861"/>
                  </a:cubicBezTo>
                  <a:lnTo>
                    <a:pt x="308661" y="32861"/>
                  </a:lnTo>
                  <a:cubicBezTo>
                    <a:pt x="308661" y="41577"/>
                    <a:pt x="305198" y="49935"/>
                    <a:pt x="299036" y="56098"/>
                  </a:cubicBezTo>
                  <a:cubicBezTo>
                    <a:pt x="292873" y="62260"/>
                    <a:pt x="284515" y="65722"/>
                    <a:pt x="275799"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solidFill>
              <a:srgbClr val="FFFFFF"/>
            </a:solidFill>
          </p:spPr>
        </p:sp>
        <p:sp>
          <p:nvSpPr>
            <p:cNvPr id="4" name="TextBox 4"/>
            <p:cNvSpPr txBox="1"/>
            <p:nvPr/>
          </p:nvSpPr>
          <p:spPr>
            <a:xfrm>
              <a:off x="0" y="-57150"/>
              <a:ext cx="308661" cy="122872"/>
            </a:xfrm>
            <a:prstGeom prst="rect">
              <a:avLst/>
            </a:prstGeom>
          </p:spPr>
          <p:txBody>
            <a:bodyPr lIns="50800" tIns="50800" rIns="50800" bIns="50800" rtlCol="0" anchor="ctr"/>
            <a:lstStyle/>
            <a:p>
              <a:pPr algn="ctr">
                <a:lnSpc>
                  <a:spcPts val="3328"/>
                </a:lnSpc>
              </a:pPr>
              <a:endParaRPr/>
            </a:p>
          </p:txBody>
        </p:sp>
      </p:grpSp>
      <p:grpSp>
        <p:nvGrpSpPr>
          <p:cNvPr id="5" name="Group 5"/>
          <p:cNvGrpSpPr/>
          <p:nvPr/>
        </p:nvGrpSpPr>
        <p:grpSpPr>
          <a:xfrm>
            <a:off x="16832522" y="861317"/>
            <a:ext cx="426778" cy="112345"/>
            <a:chOff x="0" y="0"/>
            <a:chExt cx="249668" cy="65722"/>
          </a:xfrm>
        </p:grpSpPr>
        <p:sp>
          <p:nvSpPr>
            <p:cNvPr id="6" name="Freeform 6"/>
            <p:cNvSpPr/>
            <p:nvPr/>
          </p:nvSpPr>
          <p:spPr>
            <a:xfrm>
              <a:off x="0" y="0"/>
              <a:ext cx="249668" cy="65722"/>
            </a:xfrm>
            <a:custGeom>
              <a:avLst/>
              <a:gdLst/>
              <a:ahLst/>
              <a:cxnLst/>
              <a:rect l="l" t="t" r="r" b="b"/>
              <a:pathLst>
                <a:path w="249668" h="65722">
                  <a:moveTo>
                    <a:pt x="32861" y="0"/>
                  </a:moveTo>
                  <a:lnTo>
                    <a:pt x="216806" y="0"/>
                  </a:lnTo>
                  <a:cubicBezTo>
                    <a:pt x="225522" y="0"/>
                    <a:pt x="233880" y="3462"/>
                    <a:pt x="240043" y="9625"/>
                  </a:cubicBezTo>
                  <a:cubicBezTo>
                    <a:pt x="246206" y="15787"/>
                    <a:pt x="249668" y="24146"/>
                    <a:pt x="249668" y="32861"/>
                  </a:cubicBezTo>
                  <a:lnTo>
                    <a:pt x="249668" y="32861"/>
                  </a:lnTo>
                  <a:cubicBezTo>
                    <a:pt x="249668" y="41577"/>
                    <a:pt x="246206" y="49935"/>
                    <a:pt x="240043" y="56098"/>
                  </a:cubicBezTo>
                  <a:cubicBezTo>
                    <a:pt x="233880" y="62260"/>
                    <a:pt x="225522" y="65722"/>
                    <a:pt x="216806"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solidFill>
              <a:srgbClr val="FFFFFF"/>
            </a:solidFill>
          </p:spPr>
        </p:sp>
        <p:sp>
          <p:nvSpPr>
            <p:cNvPr id="7" name="TextBox 7"/>
            <p:cNvSpPr txBox="1"/>
            <p:nvPr/>
          </p:nvSpPr>
          <p:spPr>
            <a:xfrm>
              <a:off x="0" y="-57150"/>
              <a:ext cx="249668" cy="122872"/>
            </a:xfrm>
            <a:prstGeom prst="rect">
              <a:avLst/>
            </a:prstGeom>
          </p:spPr>
          <p:txBody>
            <a:bodyPr lIns="50800" tIns="50800" rIns="50800" bIns="50800" rtlCol="0" anchor="ctr"/>
            <a:lstStyle/>
            <a:p>
              <a:pPr algn="ctr">
                <a:lnSpc>
                  <a:spcPts val="3328"/>
                </a:lnSpc>
              </a:pPr>
              <a:endParaRPr/>
            </a:p>
          </p:txBody>
        </p:sp>
      </p:grpSp>
      <p:grpSp>
        <p:nvGrpSpPr>
          <p:cNvPr id="8" name="Group 8"/>
          <p:cNvGrpSpPr/>
          <p:nvPr/>
        </p:nvGrpSpPr>
        <p:grpSpPr>
          <a:xfrm>
            <a:off x="16929762" y="1030018"/>
            <a:ext cx="329538" cy="112345"/>
            <a:chOff x="0" y="0"/>
            <a:chExt cx="192782" cy="65722"/>
          </a:xfrm>
        </p:grpSpPr>
        <p:sp>
          <p:nvSpPr>
            <p:cNvPr id="9" name="Freeform 9"/>
            <p:cNvSpPr/>
            <p:nvPr/>
          </p:nvSpPr>
          <p:spPr>
            <a:xfrm>
              <a:off x="0" y="0"/>
              <a:ext cx="192782" cy="65722"/>
            </a:xfrm>
            <a:custGeom>
              <a:avLst/>
              <a:gdLst/>
              <a:ahLst/>
              <a:cxnLst/>
              <a:rect l="l" t="t" r="r" b="b"/>
              <a:pathLst>
                <a:path w="192782" h="65722">
                  <a:moveTo>
                    <a:pt x="32861" y="0"/>
                  </a:moveTo>
                  <a:lnTo>
                    <a:pt x="159920" y="0"/>
                  </a:lnTo>
                  <a:cubicBezTo>
                    <a:pt x="168636" y="0"/>
                    <a:pt x="176994" y="3462"/>
                    <a:pt x="183157" y="9625"/>
                  </a:cubicBezTo>
                  <a:cubicBezTo>
                    <a:pt x="189319" y="15787"/>
                    <a:pt x="192782" y="24146"/>
                    <a:pt x="192782" y="32861"/>
                  </a:cubicBezTo>
                  <a:lnTo>
                    <a:pt x="192782" y="32861"/>
                  </a:lnTo>
                  <a:cubicBezTo>
                    <a:pt x="192782" y="41577"/>
                    <a:pt x="189319" y="49935"/>
                    <a:pt x="183157" y="56098"/>
                  </a:cubicBezTo>
                  <a:cubicBezTo>
                    <a:pt x="176994" y="62260"/>
                    <a:pt x="168636" y="65722"/>
                    <a:pt x="159920"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solidFill>
              <a:srgbClr val="FFFFFF"/>
            </a:solidFill>
          </p:spPr>
        </p:sp>
        <p:sp>
          <p:nvSpPr>
            <p:cNvPr id="10" name="TextBox 10"/>
            <p:cNvSpPr txBox="1"/>
            <p:nvPr/>
          </p:nvSpPr>
          <p:spPr>
            <a:xfrm>
              <a:off x="0" y="-57150"/>
              <a:ext cx="192782" cy="122872"/>
            </a:xfrm>
            <a:prstGeom prst="rect">
              <a:avLst/>
            </a:prstGeom>
          </p:spPr>
          <p:txBody>
            <a:bodyPr lIns="50800" tIns="50800" rIns="50800" bIns="50800" rtlCol="0" anchor="ctr"/>
            <a:lstStyle/>
            <a:p>
              <a:pPr algn="ctr">
                <a:lnSpc>
                  <a:spcPts val="3328"/>
                </a:lnSpc>
              </a:pPr>
              <a:endParaRPr/>
            </a:p>
          </p:txBody>
        </p:sp>
      </p:grpSp>
      <p:grpSp>
        <p:nvGrpSpPr>
          <p:cNvPr id="11" name="Group 11"/>
          <p:cNvGrpSpPr/>
          <p:nvPr/>
        </p:nvGrpSpPr>
        <p:grpSpPr>
          <a:xfrm>
            <a:off x="630419" y="2352932"/>
            <a:ext cx="5357820" cy="6905368"/>
            <a:chOff x="0" y="0"/>
            <a:chExt cx="4926915" cy="6350000"/>
          </a:xfrm>
        </p:grpSpPr>
        <p:sp>
          <p:nvSpPr>
            <p:cNvPr id="12" name="Freeform 12"/>
            <p:cNvSpPr/>
            <p:nvPr/>
          </p:nvSpPr>
          <p:spPr>
            <a:xfrm>
              <a:off x="0" y="0"/>
              <a:ext cx="4926915" cy="6350000"/>
            </a:xfrm>
            <a:custGeom>
              <a:avLst/>
              <a:gdLst/>
              <a:ahLst/>
              <a:cxnLst/>
              <a:rect l="l" t="t" r="r" b="b"/>
              <a:pathLst>
                <a:path w="4926915" h="6350000">
                  <a:moveTo>
                    <a:pt x="3800763" y="6350000"/>
                  </a:moveTo>
                  <a:lnTo>
                    <a:pt x="1126152" y="6350000"/>
                  </a:lnTo>
                  <a:cubicBezTo>
                    <a:pt x="503953" y="6350000"/>
                    <a:pt x="0" y="5895340"/>
                    <a:pt x="0" y="5334000"/>
                  </a:cubicBezTo>
                  <a:lnTo>
                    <a:pt x="0" y="1016000"/>
                  </a:lnTo>
                  <a:cubicBezTo>
                    <a:pt x="0" y="454660"/>
                    <a:pt x="503953" y="0"/>
                    <a:pt x="1126152" y="0"/>
                  </a:cubicBezTo>
                  <a:lnTo>
                    <a:pt x="3800763" y="0"/>
                  </a:lnTo>
                  <a:cubicBezTo>
                    <a:pt x="4422962" y="0"/>
                    <a:pt x="4926915" y="454660"/>
                    <a:pt x="4926915" y="1016000"/>
                  </a:cubicBezTo>
                  <a:lnTo>
                    <a:pt x="4926915" y="5334000"/>
                  </a:lnTo>
                  <a:cubicBezTo>
                    <a:pt x="4926915" y="5895340"/>
                    <a:pt x="4422962" y="6350000"/>
                    <a:pt x="3800763" y="6350000"/>
                  </a:cubicBezTo>
                  <a:close/>
                </a:path>
              </a:pathLst>
            </a:custGeom>
            <a:blipFill>
              <a:blip r:embed="rId2"/>
              <a:stretch>
                <a:fillRect t="-5746" b="-5746"/>
              </a:stretch>
            </a:blipFill>
          </p:spPr>
        </p:sp>
      </p:grpSp>
      <p:sp>
        <p:nvSpPr>
          <p:cNvPr id="13" name="Freeform 13"/>
          <p:cNvSpPr/>
          <p:nvPr/>
        </p:nvSpPr>
        <p:spPr>
          <a:xfrm>
            <a:off x="6265685" y="1814067"/>
            <a:ext cx="488689" cy="471807"/>
          </a:xfrm>
          <a:custGeom>
            <a:avLst/>
            <a:gdLst/>
            <a:ahLst/>
            <a:cxnLst/>
            <a:rect l="l" t="t" r="r" b="b"/>
            <a:pathLst>
              <a:path w="488689" h="471807">
                <a:moveTo>
                  <a:pt x="0" y="0"/>
                </a:moveTo>
                <a:lnTo>
                  <a:pt x="488689" y="0"/>
                </a:lnTo>
                <a:lnTo>
                  <a:pt x="488689" y="471807"/>
                </a:lnTo>
                <a:lnTo>
                  <a:pt x="0" y="4718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7420345" y="1597588"/>
            <a:ext cx="3988222" cy="500587"/>
          </a:xfrm>
          <a:prstGeom prst="rect">
            <a:avLst/>
          </a:prstGeom>
        </p:spPr>
        <p:txBody>
          <a:bodyPr lIns="0" tIns="0" rIns="0" bIns="0" rtlCol="0" anchor="t">
            <a:spAutoFit/>
          </a:bodyPr>
          <a:lstStyle/>
          <a:p>
            <a:pPr>
              <a:lnSpc>
                <a:spcPts val="4038"/>
              </a:lnSpc>
            </a:pPr>
            <a:r>
              <a:rPr lang="en-US" sz="3337">
                <a:solidFill>
                  <a:srgbClr val="000000"/>
                </a:solidFill>
                <a:latin typeface="Paytone One"/>
              </a:rPr>
              <a:t>Tiện lợi</a:t>
            </a:r>
          </a:p>
        </p:txBody>
      </p:sp>
      <p:sp>
        <p:nvSpPr>
          <p:cNvPr id="15" name="Freeform 15"/>
          <p:cNvSpPr/>
          <p:nvPr/>
        </p:nvSpPr>
        <p:spPr>
          <a:xfrm>
            <a:off x="6265685" y="4604432"/>
            <a:ext cx="488689" cy="471807"/>
          </a:xfrm>
          <a:custGeom>
            <a:avLst/>
            <a:gdLst/>
            <a:ahLst/>
            <a:cxnLst/>
            <a:rect l="l" t="t" r="r" b="b"/>
            <a:pathLst>
              <a:path w="488689" h="471807">
                <a:moveTo>
                  <a:pt x="0" y="0"/>
                </a:moveTo>
                <a:lnTo>
                  <a:pt x="488689" y="0"/>
                </a:lnTo>
                <a:lnTo>
                  <a:pt x="488689" y="471807"/>
                </a:lnTo>
                <a:lnTo>
                  <a:pt x="0" y="4718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6265685" y="7757797"/>
            <a:ext cx="488689" cy="471807"/>
          </a:xfrm>
          <a:custGeom>
            <a:avLst/>
            <a:gdLst/>
            <a:ahLst/>
            <a:cxnLst/>
            <a:rect l="l" t="t" r="r" b="b"/>
            <a:pathLst>
              <a:path w="488689" h="471807">
                <a:moveTo>
                  <a:pt x="0" y="0"/>
                </a:moveTo>
                <a:lnTo>
                  <a:pt x="488689" y="0"/>
                </a:lnTo>
                <a:lnTo>
                  <a:pt x="488689" y="471807"/>
                </a:lnTo>
                <a:lnTo>
                  <a:pt x="0" y="4718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TextBox 17"/>
          <p:cNvSpPr txBox="1"/>
          <p:nvPr/>
        </p:nvSpPr>
        <p:spPr>
          <a:xfrm>
            <a:off x="7420345" y="8068258"/>
            <a:ext cx="9919394" cy="1555810"/>
          </a:xfrm>
          <a:prstGeom prst="rect">
            <a:avLst/>
          </a:prstGeom>
        </p:spPr>
        <p:txBody>
          <a:bodyPr lIns="0" tIns="0" rIns="0" bIns="0" rtlCol="0" anchor="t">
            <a:spAutoFit/>
          </a:bodyPr>
          <a:lstStyle/>
          <a:p>
            <a:pPr algn="just">
              <a:lnSpc>
                <a:spcPts val="4248"/>
              </a:lnSpc>
            </a:pPr>
            <a:r>
              <a:rPr lang="en-US" sz="2499">
                <a:solidFill>
                  <a:srgbClr val="000000"/>
                </a:solidFill>
                <a:latin typeface="Montserrat Semi-Bold"/>
              </a:rPr>
              <a:t>Tính tương tác và phản hồi nhanh chóng</a:t>
            </a:r>
            <a:r>
              <a:rPr lang="en-US" sz="2499">
                <a:solidFill>
                  <a:srgbClr val="000000"/>
                </a:solidFill>
                <a:latin typeface="Montserrat"/>
              </a:rPr>
              <a:t>: Website nhà hàng thường có tính năng tương tác, cho phép khách hàng đặt câu hỏi, đưa ra phản hồi và đánh giá sau mỗi lần đặt hàng</a:t>
            </a:r>
          </a:p>
        </p:txBody>
      </p:sp>
      <p:grpSp>
        <p:nvGrpSpPr>
          <p:cNvPr id="18" name="Group 18"/>
          <p:cNvGrpSpPr/>
          <p:nvPr/>
        </p:nvGrpSpPr>
        <p:grpSpPr>
          <a:xfrm>
            <a:off x="16418723" y="9258300"/>
            <a:ext cx="8558551" cy="7380939"/>
            <a:chOff x="0" y="0"/>
            <a:chExt cx="2254104" cy="1943951"/>
          </a:xfrm>
        </p:grpSpPr>
        <p:sp>
          <p:nvSpPr>
            <p:cNvPr id="19" name="Freeform 19"/>
            <p:cNvSpPr/>
            <p:nvPr/>
          </p:nvSpPr>
          <p:spPr>
            <a:xfrm>
              <a:off x="0" y="0"/>
              <a:ext cx="2254104" cy="1943951"/>
            </a:xfrm>
            <a:custGeom>
              <a:avLst/>
              <a:gdLst/>
              <a:ahLst/>
              <a:cxnLst/>
              <a:rect l="l" t="t" r="r" b="b"/>
              <a:pathLst>
                <a:path w="2254104" h="1943951">
                  <a:moveTo>
                    <a:pt x="90458" y="0"/>
                  </a:moveTo>
                  <a:lnTo>
                    <a:pt x="2163646" y="0"/>
                  </a:lnTo>
                  <a:cubicBezTo>
                    <a:pt x="2213604" y="0"/>
                    <a:pt x="2254104" y="40500"/>
                    <a:pt x="2254104" y="90458"/>
                  </a:cubicBezTo>
                  <a:lnTo>
                    <a:pt x="2254104" y="1853493"/>
                  </a:lnTo>
                  <a:cubicBezTo>
                    <a:pt x="2254104" y="1903452"/>
                    <a:pt x="2213604" y="1943951"/>
                    <a:pt x="2163646" y="1943951"/>
                  </a:cubicBezTo>
                  <a:lnTo>
                    <a:pt x="90458" y="1943951"/>
                  </a:lnTo>
                  <a:cubicBezTo>
                    <a:pt x="40500" y="1943951"/>
                    <a:pt x="0" y="1903452"/>
                    <a:pt x="0" y="1853493"/>
                  </a:cubicBezTo>
                  <a:lnTo>
                    <a:pt x="0" y="90458"/>
                  </a:lnTo>
                  <a:cubicBezTo>
                    <a:pt x="0" y="40500"/>
                    <a:pt x="40500" y="0"/>
                    <a:pt x="90458" y="0"/>
                  </a:cubicBezTo>
                  <a:close/>
                </a:path>
              </a:pathLst>
            </a:custGeom>
            <a:solidFill>
              <a:srgbClr val="4EA46A"/>
            </a:solidFill>
          </p:spPr>
        </p:sp>
        <p:sp>
          <p:nvSpPr>
            <p:cNvPr id="20" name="TextBox 20"/>
            <p:cNvSpPr txBox="1"/>
            <p:nvPr/>
          </p:nvSpPr>
          <p:spPr>
            <a:xfrm>
              <a:off x="0" y="-66675"/>
              <a:ext cx="2254104" cy="2010626"/>
            </a:xfrm>
            <a:prstGeom prst="rect">
              <a:avLst/>
            </a:prstGeom>
          </p:spPr>
          <p:txBody>
            <a:bodyPr lIns="50800" tIns="50800" rIns="50800" bIns="50800" rtlCol="0" anchor="ctr"/>
            <a:lstStyle/>
            <a:p>
              <a:pPr algn="ctr">
                <a:lnSpc>
                  <a:spcPts val="2800"/>
                </a:lnSpc>
              </a:pPr>
              <a:endParaRPr/>
            </a:p>
          </p:txBody>
        </p:sp>
      </p:grpSp>
      <p:grpSp>
        <p:nvGrpSpPr>
          <p:cNvPr id="21" name="Group 21"/>
          <p:cNvGrpSpPr/>
          <p:nvPr/>
        </p:nvGrpSpPr>
        <p:grpSpPr>
          <a:xfrm>
            <a:off x="10686135" y="-5783351"/>
            <a:ext cx="8558551" cy="7380939"/>
            <a:chOff x="0" y="0"/>
            <a:chExt cx="2254104" cy="1943951"/>
          </a:xfrm>
        </p:grpSpPr>
        <p:sp>
          <p:nvSpPr>
            <p:cNvPr id="22" name="Freeform 22"/>
            <p:cNvSpPr/>
            <p:nvPr/>
          </p:nvSpPr>
          <p:spPr>
            <a:xfrm>
              <a:off x="0" y="0"/>
              <a:ext cx="2254104" cy="1943951"/>
            </a:xfrm>
            <a:custGeom>
              <a:avLst/>
              <a:gdLst/>
              <a:ahLst/>
              <a:cxnLst/>
              <a:rect l="l" t="t" r="r" b="b"/>
              <a:pathLst>
                <a:path w="2254104" h="1943951">
                  <a:moveTo>
                    <a:pt x="90458" y="0"/>
                  </a:moveTo>
                  <a:lnTo>
                    <a:pt x="2163646" y="0"/>
                  </a:lnTo>
                  <a:cubicBezTo>
                    <a:pt x="2213604" y="0"/>
                    <a:pt x="2254104" y="40500"/>
                    <a:pt x="2254104" y="90458"/>
                  </a:cubicBezTo>
                  <a:lnTo>
                    <a:pt x="2254104" y="1853493"/>
                  </a:lnTo>
                  <a:cubicBezTo>
                    <a:pt x="2254104" y="1903452"/>
                    <a:pt x="2213604" y="1943951"/>
                    <a:pt x="2163646" y="1943951"/>
                  </a:cubicBezTo>
                  <a:lnTo>
                    <a:pt x="90458" y="1943951"/>
                  </a:lnTo>
                  <a:cubicBezTo>
                    <a:pt x="40500" y="1943951"/>
                    <a:pt x="0" y="1903452"/>
                    <a:pt x="0" y="1853493"/>
                  </a:cubicBezTo>
                  <a:lnTo>
                    <a:pt x="0" y="90458"/>
                  </a:lnTo>
                  <a:cubicBezTo>
                    <a:pt x="0" y="40500"/>
                    <a:pt x="40500" y="0"/>
                    <a:pt x="90458" y="0"/>
                  </a:cubicBezTo>
                  <a:close/>
                </a:path>
              </a:pathLst>
            </a:custGeom>
            <a:solidFill>
              <a:srgbClr val="4EA46A"/>
            </a:solidFill>
          </p:spPr>
        </p:sp>
        <p:sp>
          <p:nvSpPr>
            <p:cNvPr id="23" name="TextBox 23"/>
            <p:cNvSpPr txBox="1"/>
            <p:nvPr/>
          </p:nvSpPr>
          <p:spPr>
            <a:xfrm>
              <a:off x="0" y="-66675"/>
              <a:ext cx="2254104" cy="2010626"/>
            </a:xfrm>
            <a:prstGeom prst="rect">
              <a:avLst/>
            </a:prstGeom>
          </p:spPr>
          <p:txBody>
            <a:bodyPr lIns="50800" tIns="50800" rIns="50800" bIns="50800" rtlCol="0" anchor="ctr"/>
            <a:lstStyle/>
            <a:p>
              <a:pPr algn="ctr">
                <a:lnSpc>
                  <a:spcPts val="2800"/>
                </a:lnSpc>
              </a:pPr>
              <a:endParaRPr/>
            </a:p>
          </p:txBody>
        </p:sp>
      </p:grpSp>
      <p:sp>
        <p:nvSpPr>
          <p:cNvPr id="24" name="TextBox 24"/>
          <p:cNvSpPr txBox="1"/>
          <p:nvPr/>
        </p:nvSpPr>
        <p:spPr>
          <a:xfrm>
            <a:off x="1129033" y="684082"/>
            <a:ext cx="4360592" cy="1143078"/>
          </a:xfrm>
          <a:prstGeom prst="rect">
            <a:avLst/>
          </a:prstGeom>
        </p:spPr>
        <p:txBody>
          <a:bodyPr lIns="0" tIns="0" rIns="0" bIns="0" rtlCol="0" anchor="t">
            <a:spAutoFit/>
          </a:bodyPr>
          <a:lstStyle/>
          <a:p>
            <a:pPr>
              <a:lnSpc>
                <a:spcPts val="9001"/>
              </a:lnSpc>
            </a:pPr>
            <a:r>
              <a:rPr lang="en-US" sz="7438">
                <a:solidFill>
                  <a:srgbClr val="000000"/>
                </a:solidFill>
                <a:latin typeface="Paytone One"/>
              </a:rPr>
              <a:t>Ưu điểm </a:t>
            </a:r>
          </a:p>
        </p:txBody>
      </p:sp>
      <p:sp>
        <p:nvSpPr>
          <p:cNvPr id="25" name="TextBox 25"/>
          <p:cNvSpPr txBox="1"/>
          <p:nvPr/>
        </p:nvSpPr>
        <p:spPr>
          <a:xfrm>
            <a:off x="7420345" y="2171574"/>
            <a:ext cx="10365031" cy="2089150"/>
          </a:xfrm>
          <a:prstGeom prst="rect">
            <a:avLst/>
          </a:prstGeom>
        </p:spPr>
        <p:txBody>
          <a:bodyPr lIns="0" tIns="0" rIns="0" bIns="0" rtlCol="0" anchor="t">
            <a:spAutoFit/>
          </a:bodyPr>
          <a:lstStyle/>
          <a:p>
            <a:pPr algn="just">
              <a:lnSpc>
                <a:spcPts val="4249"/>
              </a:lnSpc>
            </a:pPr>
            <a:r>
              <a:rPr lang="en-US" sz="2499">
                <a:solidFill>
                  <a:srgbClr val="000000"/>
                </a:solidFill>
                <a:latin typeface="Montserrat Bold"/>
              </a:rPr>
              <a:t>Tiện lợi và truy cập dễ dàng:</a:t>
            </a:r>
            <a:r>
              <a:rPr lang="en-US" sz="2499">
                <a:solidFill>
                  <a:srgbClr val="000000"/>
                </a:solidFill>
                <a:latin typeface="Montserrat"/>
              </a:rPr>
              <a:t> Website nhà hàng cung cấp một cách tiện lợi cho khách hàng để xem menu, đặt hàng trước và thậm chí giao hàng tận nơi.</a:t>
            </a:r>
          </a:p>
          <a:p>
            <a:pPr algn="just">
              <a:lnSpc>
                <a:spcPts val="4249"/>
              </a:lnSpc>
            </a:pPr>
            <a:endParaRPr lang="en-US" sz="2499">
              <a:solidFill>
                <a:srgbClr val="000000"/>
              </a:solidFill>
              <a:latin typeface="Montserrat"/>
            </a:endParaRPr>
          </a:p>
        </p:txBody>
      </p:sp>
      <p:sp>
        <p:nvSpPr>
          <p:cNvPr id="26" name="TextBox 26"/>
          <p:cNvSpPr txBox="1"/>
          <p:nvPr/>
        </p:nvSpPr>
        <p:spPr>
          <a:xfrm>
            <a:off x="7420345" y="4968836"/>
            <a:ext cx="10136352" cy="2622610"/>
          </a:xfrm>
          <a:prstGeom prst="rect">
            <a:avLst/>
          </a:prstGeom>
        </p:spPr>
        <p:txBody>
          <a:bodyPr lIns="0" tIns="0" rIns="0" bIns="0" rtlCol="0" anchor="t">
            <a:spAutoFit/>
          </a:bodyPr>
          <a:lstStyle/>
          <a:p>
            <a:pPr algn="just">
              <a:lnSpc>
                <a:spcPts val="4248"/>
              </a:lnSpc>
            </a:pPr>
            <a:r>
              <a:rPr lang="en-US" sz="2499">
                <a:solidFill>
                  <a:srgbClr val="000000"/>
                </a:solidFill>
                <a:latin typeface="Montserrat Semi-Bold"/>
              </a:rPr>
              <a:t>Thông tin chi tiết và minh bạch</a:t>
            </a:r>
            <a:r>
              <a:rPr lang="en-US" sz="2499">
                <a:solidFill>
                  <a:srgbClr val="000000"/>
                </a:solidFill>
                <a:latin typeface="Montserrat"/>
              </a:rPr>
              <a:t>: Các trang web nhà hàng thường cung cấp thông tin chi tiết về menu, giá cả, chính sách đặt hàng và giao hàng, đánh giá của khách hàng trước đó, và nhiều thông tin khác. </a:t>
            </a:r>
          </a:p>
          <a:p>
            <a:pPr algn="just">
              <a:lnSpc>
                <a:spcPts val="4248"/>
              </a:lnSpc>
            </a:pPr>
            <a:endParaRPr lang="en-US" sz="2499">
              <a:solidFill>
                <a:srgbClr val="000000"/>
              </a:solidFill>
              <a:latin typeface="Montserrat"/>
            </a:endParaRPr>
          </a:p>
        </p:txBody>
      </p:sp>
      <p:sp>
        <p:nvSpPr>
          <p:cNvPr id="27" name="TextBox 27"/>
          <p:cNvSpPr txBox="1"/>
          <p:nvPr/>
        </p:nvSpPr>
        <p:spPr>
          <a:xfrm>
            <a:off x="7420345" y="4394851"/>
            <a:ext cx="3988222" cy="500587"/>
          </a:xfrm>
          <a:prstGeom prst="rect">
            <a:avLst/>
          </a:prstGeom>
        </p:spPr>
        <p:txBody>
          <a:bodyPr lIns="0" tIns="0" rIns="0" bIns="0" rtlCol="0" anchor="t">
            <a:spAutoFit/>
          </a:bodyPr>
          <a:lstStyle/>
          <a:p>
            <a:pPr>
              <a:lnSpc>
                <a:spcPts val="4038"/>
              </a:lnSpc>
            </a:pPr>
            <a:r>
              <a:rPr lang="en-US" sz="3337">
                <a:solidFill>
                  <a:srgbClr val="000000"/>
                </a:solidFill>
                <a:latin typeface="Paytone One"/>
              </a:rPr>
              <a:t>Thông tin</a:t>
            </a:r>
          </a:p>
        </p:txBody>
      </p:sp>
      <p:sp>
        <p:nvSpPr>
          <p:cNvPr id="28" name="TextBox 28"/>
          <p:cNvSpPr txBox="1"/>
          <p:nvPr/>
        </p:nvSpPr>
        <p:spPr>
          <a:xfrm>
            <a:off x="7420345" y="7494272"/>
            <a:ext cx="3988222" cy="500587"/>
          </a:xfrm>
          <a:prstGeom prst="rect">
            <a:avLst/>
          </a:prstGeom>
        </p:spPr>
        <p:txBody>
          <a:bodyPr lIns="0" tIns="0" rIns="0" bIns="0" rtlCol="0" anchor="t">
            <a:spAutoFit/>
          </a:bodyPr>
          <a:lstStyle/>
          <a:p>
            <a:pPr>
              <a:lnSpc>
                <a:spcPts val="4038"/>
              </a:lnSpc>
            </a:pPr>
            <a:r>
              <a:rPr lang="en-US" sz="3337">
                <a:solidFill>
                  <a:srgbClr val="000000"/>
                </a:solidFill>
                <a:latin typeface="Paytone One"/>
              </a:rPr>
              <a:t>Tương tác</a:t>
            </a:r>
          </a:p>
        </p:txBody>
      </p:sp>
    </p:spTree>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31680" y="693607"/>
            <a:ext cx="527620" cy="112345"/>
            <a:chOff x="0" y="0"/>
            <a:chExt cx="308661" cy="65722"/>
          </a:xfrm>
        </p:grpSpPr>
        <p:sp>
          <p:nvSpPr>
            <p:cNvPr id="3" name="Freeform 3"/>
            <p:cNvSpPr/>
            <p:nvPr/>
          </p:nvSpPr>
          <p:spPr>
            <a:xfrm>
              <a:off x="0" y="0"/>
              <a:ext cx="308661" cy="65722"/>
            </a:xfrm>
            <a:custGeom>
              <a:avLst/>
              <a:gdLst/>
              <a:ahLst/>
              <a:cxnLst/>
              <a:rect l="l" t="t" r="r" b="b"/>
              <a:pathLst>
                <a:path w="308661" h="65722">
                  <a:moveTo>
                    <a:pt x="32861" y="0"/>
                  </a:moveTo>
                  <a:lnTo>
                    <a:pt x="275799" y="0"/>
                  </a:lnTo>
                  <a:cubicBezTo>
                    <a:pt x="284515" y="0"/>
                    <a:pt x="292873" y="3462"/>
                    <a:pt x="299036" y="9625"/>
                  </a:cubicBezTo>
                  <a:cubicBezTo>
                    <a:pt x="305198" y="15787"/>
                    <a:pt x="308661" y="24146"/>
                    <a:pt x="308661" y="32861"/>
                  </a:cubicBezTo>
                  <a:lnTo>
                    <a:pt x="308661" y="32861"/>
                  </a:lnTo>
                  <a:cubicBezTo>
                    <a:pt x="308661" y="41577"/>
                    <a:pt x="305198" y="49935"/>
                    <a:pt x="299036" y="56098"/>
                  </a:cubicBezTo>
                  <a:cubicBezTo>
                    <a:pt x="292873" y="62260"/>
                    <a:pt x="284515" y="65722"/>
                    <a:pt x="275799"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solidFill>
              <a:srgbClr val="FFFFFF"/>
            </a:solidFill>
          </p:spPr>
        </p:sp>
        <p:sp>
          <p:nvSpPr>
            <p:cNvPr id="4" name="TextBox 4"/>
            <p:cNvSpPr txBox="1"/>
            <p:nvPr/>
          </p:nvSpPr>
          <p:spPr>
            <a:xfrm>
              <a:off x="0" y="-57150"/>
              <a:ext cx="308661" cy="122872"/>
            </a:xfrm>
            <a:prstGeom prst="rect">
              <a:avLst/>
            </a:prstGeom>
          </p:spPr>
          <p:txBody>
            <a:bodyPr lIns="50800" tIns="50800" rIns="50800" bIns="50800" rtlCol="0" anchor="ctr"/>
            <a:lstStyle/>
            <a:p>
              <a:pPr algn="ctr">
                <a:lnSpc>
                  <a:spcPts val="3328"/>
                </a:lnSpc>
              </a:pPr>
              <a:endParaRPr/>
            </a:p>
          </p:txBody>
        </p:sp>
      </p:grpSp>
      <p:grpSp>
        <p:nvGrpSpPr>
          <p:cNvPr id="5" name="Group 5"/>
          <p:cNvGrpSpPr/>
          <p:nvPr/>
        </p:nvGrpSpPr>
        <p:grpSpPr>
          <a:xfrm>
            <a:off x="16832522" y="861317"/>
            <a:ext cx="426778" cy="112345"/>
            <a:chOff x="0" y="0"/>
            <a:chExt cx="249668" cy="65722"/>
          </a:xfrm>
        </p:grpSpPr>
        <p:sp>
          <p:nvSpPr>
            <p:cNvPr id="6" name="Freeform 6"/>
            <p:cNvSpPr/>
            <p:nvPr/>
          </p:nvSpPr>
          <p:spPr>
            <a:xfrm>
              <a:off x="0" y="0"/>
              <a:ext cx="249668" cy="65722"/>
            </a:xfrm>
            <a:custGeom>
              <a:avLst/>
              <a:gdLst/>
              <a:ahLst/>
              <a:cxnLst/>
              <a:rect l="l" t="t" r="r" b="b"/>
              <a:pathLst>
                <a:path w="249668" h="65722">
                  <a:moveTo>
                    <a:pt x="32861" y="0"/>
                  </a:moveTo>
                  <a:lnTo>
                    <a:pt x="216806" y="0"/>
                  </a:lnTo>
                  <a:cubicBezTo>
                    <a:pt x="225522" y="0"/>
                    <a:pt x="233880" y="3462"/>
                    <a:pt x="240043" y="9625"/>
                  </a:cubicBezTo>
                  <a:cubicBezTo>
                    <a:pt x="246206" y="15787"/>
                    <a:pt x="249668" y="24146"/>
                    <a:pt x="249668" y="32861"/>
                  </a:cubicBezTo>
                  <a:lnTo>
                    <a:pt x="249668" y="32861"/>
                  </a:lnTo>
                  <a:cubicBezTo>
                    <a:pt x="249668" y="41577"/>
                    <a:pt x="246206" y="49935"/>
                    <a:pt x="240043" y="56098"/>
                  </a:cubicBezTo>
                  <a:cubicBezTo>
                    <a:pt x="233880" y="62260"/>
                    <a:pt x="225522" y="65722"/>
                    <a:pt x="216806"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solidFill>
              <a:srgbClr val="FFFFFF"/>
            </a:solidFill>
          </p:spPr>
        </p:sp>
        <p:sp>
          <p:nvSpPr>
            <p:cNvPr id="7" name="TextBox 7"/>
            <p:cNvSpPr txBox="1"/>
            <p:nvPr/>
          </p:nvSpPr>
          <p:spPr>
            <a:xfrm>
              <a:off x="0" y="-57150"/>
              <a:ext cx="249668" cy="122872"/>
            </a:xfrm>
            <a:prstGeom prst="rect">
              <a:avLst/>
            </a:prstGeom>
          </p:spPr>
          <p:txBody>
            <a:bodyPr lIns="50800" tIns="50800" rIns="50800" bIns="50800" rtlCol="0" anchor="ctr"/>
            <a:lstStyle/>
            <a:p>
              <a:pPr algn="ctr">
                <a:lnSpc>
                  <a:spcPts val="3328"/>
                </a:lnSpc>
              </a:pPr>
              <a:endParaRPr/>
            </a:p>
          </p:txBody>
        </p:sp>
      </p:grpSp>
      <p:grpSp>
        <p:nvGrpSpPr>
          <p:cNvPr id="8" name="Group 8"/>
          <p:cNvGrpSpPr/>
          <p:nvPr/>
        </p:nvGrpSpPr>
        <p:grpSpPr>
          <a:xfrm>
            <a:off x="16929762" y="1030018"/>
            <a:ext cx="329538" cy="112345"/>
            <a:chOff x="0" y="0"/>
            <a:chExt cx="192782" cy="65722"/>
          </a:xfrm>
        </p:grpSpPr>
        <p:sp>
          <p:nvSpPr>
            <p:cNvPr id="9" name="Freeform 9"/>
            <p:cNvSpPr/>
            <p:nvPr/>
          </p:nvSpPr>
          <p:spPr>
            <a:xfrm>
              <a:off x="0" y="0"/>
              <a:ext cx="192782" cy="65722"/>
            </a:xfrm>
            <a:custGeom>
              <a:avLst/>
              <a:gdLst/>
              <a:ahLst/>
              <a:cxnLst/>
              <a:rect l="l" t="t" r="r" b="b"/>
              <a:pathLst>
                <a:path w="192782" h="65722">
                  <a:moveTo>
                    <a:pt x="32861" y="0"/>
                  </a:moveTo>
                  <a:lnTo>
                    <a:pt x="159920" y="0"/>
                  </a:lnTo>
                  <a:cubicBezTo>
                    <a:pt x="168636" y="0"/>
                    <a:pt x="176994" y="3462"/>
                    <a:pt x="183157" y="9625"/>
                  </a:cubicBezTo>
                  <a:cubicBezTo>
                    <a:pt x="189319" y="15787"/>
                    <a:pt x="192782" y="24146"/>
                    <a:pt x="192782" y="32861"/>
                  </a:cubicBezTo>
                  <a:lnTo>
                    <a:pt x="192782" y="32861"/>
                  </a:lnTo>
                  <a:cubicBezTo>
                    <a:pt x="192782" y="41577"/>
                    <a:pt x="189319" y="49935"/>
                    <a:pt x="183157" y="56098"/>
                  </a:cubicBezTo>
                  <a:cubicBezTo>
                    <a:pt x="176994" y="62260"/>
                    <a:pt x="168636" y="65722"/>
                    <a:pt x="159920"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solidFill>
              <a:srgbClr val="FFFFFF"/>
            </a:solidFill>
          </p:spPr>
        </p:sp>
        <p:sp>
          <p:nvSpPr>
            <p:cNvPr id="10" name="TextBox 10"/>
            <p:cNvSpPr txBox="1"/>
            <p:nvPr/>
          </p:nvSpPr>
          <p:spPr>
            <a:xfrm>
              <a:off x="0" y="-57150"/>
              <a:ext cx="192782" cy="122872"/>
            </a:xfrm>
            <a:prstGeom prst="rect">
              <a:avLst/>
            </a:prstGeom>
          </p:spPr>
          <p:txBody>
            <a:bodyPr lIns="50800" tIns="50800" rIns="50800" bIns="50800" rtlCol="0" anchor="ctr"/>
            <a:lstStyle/>
            <a:p>
              <a:pPr algn="ctr">
                <a:lnSpc>
                  <a:spcPts val="3328"/>
                </a:lnSpc>
              </a:pPr>
              <a:endParaRPr/>
            </a:p>
          </p:txBody>
        </p:sp>
      </p:grpSp>
      <p:grpSp>
        <p:nvGrpSpPr>
          <p:cNvPr id="11" name="Group 11"/>
          <p:cNvGrpSpPr/>
          <p:nvPr/>
        </p:nvGrpSpPr>
        <p:grpSpPr>
          <a:xfrm>
            <a:off x="630419" y="2505332"/>
            <a:ext cx="5357820" cy="6905368"/>
            <a:chOff x="0" y="0"/>
            <a:chExt cx="4926915" cy="6350000"/>
          </a:xfrm>
        </p:grpSpPr>
        <p:sp>
          <p:nvSpPr>
            <p:cNvPr id="12" name="Freeform 12"/>
            <p:cNvSpPr/>
            <p:nvPr/>
          </p:nvSpPr>
          <p:spPr>
            <a:xfrm>
              <a:off x="0" y="0"/>
              <a:ext cx="4926915" cy="6350000"/>
            </a:xfrm>
            <a:custGeom>
              <a:avLst/>
              <a:gdLst/>
              <a:ahLst/>
              <a:cxnLst/>
              <a:rect l="l" t="t" r="r" b="b"/>
              <a:pathLst>
                <a:path w="4926915" h="6350000">
                  <a:moveTo>
                    <a:pt x="3800763" y="6350000"/>
                  </a:moveTo>
                  <a:lnTo>
                    <a:pt x="1126152" y="6350000"/>
                  </a:lnTo>
                  <a:cubicBezTo>
                    <a:pt x="503953" y="6350000"/>
                    <a:pt x="0" y="5895340"/>
                    <a:pt x="0" y="5334000"/>
                  </a:cubicBezTo>
                  <a:lnTo>
                    <a:pt x="0" y="1016000"/>
                  </a:lnTo>
                  <a:cubicBezTo>
                    <a:pt x="0" y="454660"/>
                    <a:pt x="503953" y="0"/>
                    <a:pt x="1126152" y="0"/>
                  </a:cubicBezTo>
                  <a:lnTo>
                    <a:pt x="3800763" y="0"/>
                  </a:lnTo>
                  <a:cubicBezTo>
                    <a:pt x="4422962" y="0"/>
                    <a:pt x="4926915" y="454660"/>
                    <a:pt x="4926915" y="1016000"/>
                  </a:cubicBezTo>
                  <a:lnTo>
                    <a:pt x="4926915" y="5334000"/>
                  </a:lnTo>
                  <a:cubicBezTo>
                    <a:pt x="4926915" y="5895340"/>
                    <a:pt x="4422962" y="6350000"/>
                    <a:pt x="3800763" y="6350000"/>
                  </a:cubicBezTo>
                  <a:close/>
                </a:path>
              </a:pathLst>
            </a:custGeom>
            <a:solidFill>
              <a:srgbClr val="000000">
                <a:alpha val="0"/>
              </a:srgbClr>
            </a:solidFill>
            <a:ln w="12700">
              <a:solidFill>
                <a:srgbClr val="000000"/>
              </a:solidFill>
            </a:ln>
          </p:spPr>
        </p:sp>
      </p:grpSp>
      <p:sp>
        <p:nvSpPr>
          <p:cNvPr id="13" name="Freeform 13"/>
          <p:cNvSpPr/>
          <p:nvPr/>
        </p:nvSpPr>
        <p:spPr>
          <a:xfrm>
            <a:off x="6265685" y="1814067"/>
            <a:ext cx="488689" cy="471807"/>
          </a:xfrm>
          <a:custGeom>
            <a:avLst/>
            <a:gdLst/>
            <a:ahLst/>
            <a:cxnLst/>
            <a:rect l="l" t="t" r="r" b="b"/>
            <a:pathLst>
              <a:path w="488689" h="471807">
                <a:moveTo>
                  <a:pt x="0" y="0"/>
                </a:moveTo>
                <a:lnTo>
                  <a:pt x="488689" y="0"/>
                </a:lnTo>
                <a:lnTo>
                  <a:pt x="488689" y="471807"/>
                </a:lnTo>
                <a:lnTo>
                  <a:pt x="0" y="4718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7420345" y="1597588"/>
            <a:ext cx="3988222" cy="500587"/>
          </a:xfrm>
          <a:prstGeom prst="rect">
            <a:avLst/>
          </a:prstGeom>
        </p:spPr>
        <p:txBody>
          <a:bodyPr lIns="0" tIns="0" rIns="0" bIns="0" rtlCol="0" anchor="t">
            <a:spAutoFit/>
          </a:bodyPr>
          <a:lstStyle/>
          <a:p>
            <a:pPr>
              <a:lnSpc>
                <a:spcPts val="4038"/>
              </a:lnSpc>
            </a:pPr>
            <a:r>
              <a:rPr lang="en-US" sz="3337">
                <a:solidFill>
                  <a:srgbClr val="000000"/>
                </a:solidFill>
                <a:latin typeface="Paytone One"/>
              </a:rPr>
              <a:t>Chất lượng </a:t>
            </a:r>
          </a:p>
        </p:txBody>
      </p:sp>
      <p:sp>
        <p:nvSpPr>
          <p:cNvPr id="15" name="Freeform 15"/>
          <p:cNvSpPr/>
          <p:nvPr/>
        </p:nvSpPr>
        <p:spPr>
          <a:xfrm>
            <a:off x="6265685" y="4604432"/>
            <a:ext cx="488689" cy="471807"/>
          </a:xfrm>
          <a:custGeom>
            <a:avLst/>
            <a:gdLst/>
            <a:ahLst/>
            <a:cxnLst/>
            <a:rect l="l" t="t" r="r" b="b"/>
            <a:pathLst>
              <a:path w="488689" h="471807">
                <a:moveTo>
                  <a:pt x="0" y="0"/>
                </a:moveTo>
                <a:lnTo>
                  <a:pt x="488689" y="0"/>
                </a:lnTo>
                <a:lnTo>
                  <a:pt x="488689" y="471807"/>
                </a:lnTo>
                <a:lnTo>
                  <a:pt x="0" y="4718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6265685" y="7757797"/>
            <a:ext cx="488689" cy="471807"/>
          </a:xfrm>
          <a:custGeom>
            <a:avLst/>
            <a:gdLst/>
            <a:ahLst/>
            <a:cxnLst/>
            <a:rect l="l" t="t" r="r" b="b"/>
            <a:pathLst>
              <a:path w="488689" h="471807">
                <a:moveTo>
                  <a:pt x="0" y="0"/>
                </a:moveTo>
                <a:lnTo>
                  <a:pt x="488689" y="0"/>
                </a:lnTo>
                <a:lnTo>
                  <a:pt x="488689" y="471807"/>
                </a:lnTo>
                <a:lnTo>
                  <a:pt x="0" y="4718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7420345" y="8068258"/>
            <a:ext cx="9919394" cy="1555810"/>
          </a:xfrm>
          <a:prstGeom prst="rect">
            <a:avLst/>
          </a:prstGeom>
        </p:spPr>
        <p:txBody>
          <a:bodyPr lIns="0" tIns="0" rIns="0" bIns="0" rtlCol="0" anchor="t">
            <a:spAutoFit/>
          </a:bodyPr>
          <a:lstStyle/>
          <a:p>
            <a:pPr algn="just">
              <a:lnSpc>
                <a:spcPts val="4248"/>
              </a:lnSpc>
            </a:pPr>
            <a:r>
              <a:rPr lang="en-US" sz="2499">
                <a:solidFill>
                  <a:srgbClr val="000000"/>
                </a:solidFill>
                <a:latin typeface="Montserrat Semi-Bold"/>
              </a:rPr>
              <a:t>Dịch vụ giao hàng tiện lợi</a:t>
            </a:r>
            <a:r>
              <a:rPr lang="en-US" sz="2499">
                <a:solidFill>
                  <a:srgbClr val="000000"/>
                </a:solidFill>
                <a:latin typeface="Montserrat"/>
              </a:rPr>
              <a:t>: Trang web cung cấp dịch vụ giao hàng nhanh chóng và tiện lợi, giúp khách hàng tiết kiệm thời gian và công sức.</a:t>
            </a:r>
          </a:p>
        </p:txBody>
      </p:sp>
      <p:grpSp>
        <p:nvGrpSpPr>
          <p:cNvPr id="18" name="Group 18"/>
          <p:cNvGrpSpPr/>
          <p:nvPr/>
        </p:nvGrpSpPr>
        <p:grpSpPr>
          <a:xfrm>
            <a:off x="16418723" y="9258300"/>
            <a:ext cx="8558551" cy="7380939"/>
            <a:chOff x="0" y="0"/>
            <a:chExt cx="2254104" cy="1943951"/>
          </a:xfrm>
        </p:grpSpPr>
        <p:sp>
          <p:nvSpPr>
            <p:cNvPr id="19" name="Freeform 19"/>
            <p:cNvSpPr/>
            <p:nvPr/>
          </p:nvSpPr>
          <p:spPr>
            <a:xfrm>
              <a:off x="0" y="0"/>
              <a:ext cx="2254104" cy="1943951"/>
            </a:xfrm>
            <a:custGeom>
              <a:avLst/>
              <a:gdLst/>
              <a:ahLst/>
              <a:cxnLst/>
              <a:rect l="l" t="t" r="r" b="b"/>
              <a:pathLst>
                <a:path w="2254104" h="1943951">
                  <a:moveTo>
                    <a:pt x="90458" y="0"/>
                  </a:moveTo>
                  <a:lnTo>
                    <a:pt x="2163646" y="0"/>
                  </a:lnTo>
                  <a:cubicBezTo>
                    <a:pt x="2213604" y="0"/>
                    <a:pt x="2254104" y="40500"/>
                    <a:pt x="2254104" y="90458"/>
                  </a:cubicBezTo>
                  <a:lnTo>
                    <a:pt x="2254104" y="1853493"/>
                  </a:lnTo>
                  <a:cubicBezTo>
                    <a:pt x="2254104" y="1903452"/>
                    <a:pt x="2213604" y="1943951"/>
                    <a:pt x="2163646" y="1943951"/>
                  </a:cubicBezTo>
                  <a:lnTo>
                    <a:pt x="90458" y="1943951"/>
                  </a:lnTo>
                  <a:cubicBezTo>
                    <a:pt x="40500" y="1943951"/>
                    <a:pt x="0" y="1903452"/>
                    <a:pt x="0" y="1853493"/>
                  </a:cubicBezTo>
                  <a:lnTo>
                    <a:pt x="0" y="90458"/>
                  </a:lnTo>
                  <a:cubicBezTo>
                    <a:pt x="0" y="40500"/>
                    <a:pt x="40500" y="0"/>
                    <a:pt x="90458" y="0"/>
                  </a:cubicBezTo>
                  <a:close/>
                </a:path>
              </a:pathLst>
            </a:custGeom>
            <a:solidFill>
              <a:srgbClr val="4EA46A"/>
            </a:solidFill>
          </p:spPr>
        </p:sp>
        <p:sp>
          <p:nvSpPr>
            <p:cNvPr id="20" name="TextBox 20"/>
            <p:cNvSpPr txBox="1"/>
            <p:nvPr/>
          </p:nvSpPr>
          <p:spPr>
            <a:xfrm>
              <a:off x="0" y="-66675"/>
              <a:ext cx="2254104" cy="2010626"/>
            </a:xfrm>
            <a:prstGeom prst="rect">
              <a:avLst/>
            </a:prstGeom>
          </p:spPr>
          <p:txBody>
            <a:bodyPr lIns="50800" tIns="50800" rIns="50800" bIns="50800" rtlCol="0" anchor="ctr"/>
            <a:lstStyle/>
            <a:p>
              <a:pPr algn="ctr">
                <a:lnSpc>
                  <a:spcPts val="2800"/>
                </a:lnSpc>
              </a:pPr>
              <a:endParaRPr/>
            </a:p>
          </p:txBody>
        </p:sp>
      </p:grpSp>
      <p:grpSp>
        <p:nvGrpSpPr>
          <p:cNvPr id="21" name="Group 21"/>
          <p:cNvGrpSpPr/>
          <p:nvPr/>
        </p:nvGrpSpPr>
        <p:grpSpPr>
          <a:xfrm>
            <a:off x="10686135" y="-5783351"/>
            <a:ext cx="8558551" cy="7380939"/>
            <a:chOff x="0" y="0"/>
            <a:chExt cx="2254104" cy="1943951"/>
          </a:xfrm>
        </p:grpSpPr>
        <p:sp>
          <p:nvSpPr>
            <p:cNvPr id="22" name="Freeform 22"/>
            <p:cNvSpPr/>
            <p:nvPr/>
          </p:nvSpPr>
          <p:spPr>
            <a:xfrm>
              <a:off x="0" y="0"/>
              <a:ext cx="2254104" cy="1943951"/>
            </a:xfrm>
            <a:custGeom>
              <a:avLst/>
              <a:gdLst/>
              <a:ahLst/>
              <a:cxnLst/>
              <a:rect l="l" t="t" r="r" b="b"/>
              <a:pathLst>
                <a:path w="2254104" h="1943951">
                  <a:moveTo>
                    <a:pt x="90458" y="0"/>
                  </a:moveTo>
                  <a:lnTo>
                    <a:pt x="2163646" y="0"/>
                  </a:lnTo>
                  <a:cubicBezTo>
                    <a:pt x="2213604" y="0"/>
                    <a:pt x="2254104" y="40500"/>
                    <a:pt x="2254104" y="90458"/>
                  </a:cubicBezTo>
                  <a:lnTo>
                    <a:pt x="2254104" y="1853493"/>
                  </a:lnTo>
                  <a:cubicBezTo>
                    <a:pt x="2254104" y="1903452"/>
                    <a:pt x="2213604" y="1943951"/>
                    <a:pt x="2163646" y="1943951"/>
                  </a:cubicBezTo>
                  <a:lnTo>
                    <a:pt x="90458" y="1943951"/>
                  </a:lnTo>
                  <a:cubicBezTo>
                    <a:pt x="40500" y="1943951"/>
                    <a:pt x="0" y="1903452"/>
                    <a:pt x="0" y="1853493"/>
                  </a:cubicBezTo>
                  <a:lnTo>
                    <a:pt x="0" y="90458"/>
                  </a:lnTo>
                  <a:cubicBezTo>
                    <a:pt x="0" y="40500"/>
                    <a:pt x="40500" y="0"/>
                    <a:pt x="90458" y="0"/>
                  </a:cubicBezTo>
                  <a:close/>
                </a:path>
              </a:pathLst>
            </a:custGeom>
            <a:solidFill>
              <a:srgbClr val="4EA46A"/>
            </a:solidFill>
          </p:spPr>
        </p:sp>
        <p:sp>
          <p:nvSpPr>
            <p:cNvPr id="23" name="TextBox 23"/>
            <p:cNvSpPr txBox="1"/>
            <p:nvPr/>
          </p:nvSpPr>
          <p:spPr>
            <a:xfrm>
              <a:off x="0" y="-66675"/>
              <a:ext cx="2254104" cy="2010626"/>
            </a:xfrm>
            <a:prstGeom prst="rect">
              <a:avLst/>
            </a:prstGeom>
          </p:spPr>
          <p:txBody>
            <a:bodyPr lIns="50800" tIns="50800" rIns="50800" bIns="50800" rtlCol="0" anchor="ctr"/>
            <a:lstStyle/>
            <a:p>
              <a:pPr algn="ctr">
                <a:lnSpc>
                  <a:spcPts val="2800"/>
                </a:lnSpc>
              </a:pPr>
              <a:endParaRPr/>
            </a:p>
          </p:txBody>
        </p:sp>
      </p:grpSp>
      <p:sp>
        <p:nvSpPr>
          <p:cNvPr id="24" name="TextBox 24"/>
          <p:cNvSpPr txBox="1"/>
          <p:nvPr/>
        </p:nvSpPr>
        <p:spPr>
          <a:xfrm>
            <a:off x="1129033" y="617407"/>
            <a:ext cx="4360592" cy="1209753"/>
          </a:xfrm>
          <a:prstGeom prst="rect">
            <a:avLst/>
          </a:prstGeom>
        </p:spPr>
        <p:txBody>
          <a:bodyPr lIns="0" tIns="0" rIns="0" bIns="0" rtlCol="0" anchor="t">
            <a:spAutoFit/>
          </a:bodyPr>
          <a:lstStyle/>
          <a:p>
            <a:pPr>
              <a:lnSpc>
                <a:spcPts val="9001"/>
              </a:lnSpc>
            </a:pPr>
            <a:r>
              <a:rPr lang="en-US" sz="7438">
                <a:solidFill>
                  <a:srgbClr val="000000"/>
                </a:solidFill>
                <a:latin typeface="Poppins Bold"/>
              </a:rPr>
              <a:t>Ưu điểm </a:t>
            </a:r>
          </a:p>
        </p:txBody>
      </p:sp>
      <p:sp>
        <p:nvSpPr>
          <p:cNvPr id="25" name="TextBox 25"/>
          <p:cNvSpPr txBox="1"/>
          <p:nvPr/>
        </p:nvSpPr>
        <p:spPr>
          <a:xfrm>
            <a:off x="7420345" y="2171574"/>
            <a:ext cx="10365031" cy="2622550"/>
          </a:xfrm>
          <a:prstGeom prst="rect">
            <a:avLst/>
          </a:prstGeom>
        </p:spPr>
        <p:txBody>
          <a:bodyPr lIns="0" tIns="0" rIns="0" bIns="0" rtlCol="0" anchor="t">
            <a:spAutoFit/>
          </a:bodyPr>
          <a:lstStyle/>
          <a:p>
            <a:pPr algn="just">
              <a:lnSpc>
                <a:spcPts val="4249"/>
              </a:lnSpc>
            </a:pPr>
            <a:r>
              <a:rPr lang="en-US" sz="2499">
                <a:solidFill>
                  <a:srgbClr val="000000"/>
                </a:solidFill>
                <a:latin typeface="Montserrat Bold"/>
              </a:rPr>
              <a:t>Chất lượng và an toàn thực phẩm:</a:t>
            </a:r>
            <a:r>
              <a:rPr lang="en-US" sz="2499">
                <a:solidFill>
                  <a:srgbClr val="000000"/>
                </a:solidFill>
                <a:latin typeface="Montserrat"/>
              </a:rPr>
              <a:t> Trang web cam kết về chất lượng và an toàn của các sản phẩm, bằng cách chỉ sử dụng nguyên liệu tươi ngon và tuân thủ các tiêu chuẩn vệ sinh thực phẩm.</a:t>
            </a:r>
          </a:p>
          <a:p>
            <a:pPr algn="just">
              <a:lnSpc>
                <a:spcPts val="4249"/>
              </a:lnSpc>
            </a:pPr>
            <a:endParaRPr lang="en-US" sz="2499">
              <a:solidFill>
                <a:srgbClr val="000000"/>
              </a:solidFill>
              <a:latin typeface="Montserrat"/>
            </a:endParaRPr>
          </a:p>
        </p:txBody>
      </p:sp>
      <p:sp>
        <p:nvSpPr>
          <p:cNvPr id="26" name="TextBox 26"/>
          <p:cNvSpPr txBox="1"/>
          <p:nvPr/>
        </p:nvSpPr>
        <p:spPr>
          <a:xfrm>
            <a:off x="7420345" y="4968836"/>
            <a:ext cx="10136352" cy="2622610"/>
          </a:xfrm>
          <a:prstGeom prst="rect">
            <a:avLst/>
          </a:prstGeom>
        </p:spPr>
        <p:txBody>
          <a:bodyPr lIns="0" tIns="0" rIns="0" bIns="0" rtlCol="0" anchor="t">
            <a:spAutoFit/>
          </a:bodyPr>
          <a:lstStyle/>
          <a:p>
            <a:pPr algn="just">
              <a:lnSpc>
                <a:spcPts val="4248"/>
              </a:lnSpc>
            </a:pPr>
            <a:r>
              <a:rPr lang="en-US" sz="2499">
                <a:solidFill>
                  <a:srgbClr val="000000"/>
                </a:solidFill>
                <a:latin typeface="Montserrat Semi-Bold"/>
              </a:rPr>
              <a:t>Thông tin chi tiết và minh bạch</a:t>
            </a:r>
            <a:r>
              <a:rPr lang="en-US" sz="2499">
                <a:solidFill>
                  <a:srgbClr val="000000"/>
                </a:solidFill>
                <a:latin typeface="Montserrat"/>
              </a:rPr>
              <a:t>: Các trang web nhà hàng thường cung cấp thông tin chi tiết về menu, giá cả, chính sách đặt hàng và giao hàng, đánh giá của khách hàng trước đó, và nhiều thông tin khác. </a:t>
            </a:r>
          </a:p>
          <a:p>
            <a:pPr algn="just">
              <a:lnSpc>
                <a:spcPts val="4248"/>
              </a:lnSpc>
            </a:pPr>
            <a:endParaRPr lang="en-US" sz="2499">
              <a:solidFill>
                <a:srgbClr val="000000"/>
              </a:solidFill>
              <a:latin typeface="Montserrat"/>
            </a:endParaRPr>
          </a:p>
        </p:txBody>
      </p:sp>
      <p:sp>
        <p:nvSpPr>
          <p:cNvPr id="27" name="TextBox 27"/>
          <p:cNvSpPr txBox="1"/>
          <p:nvPr/>
        </p:nvSpPr>
        <p:spPr>
          <a:xfrm>
            <a:off x="7420345" y="4394851"/>
            <a:ext cx="3988222" cy="500587"/>
          </a:xfrm>
          <a:prstGeom prst="rect">
            <a:avLst/>
          </a:prstGeom>
        </p:spPr>
        <p:txBody>
          <a:bodyPr lIns="0" tIns="0" rIns="0" bIns="0" rtlCol="0" anchor="t">
            <a:spAutoFit/>
          </a:bodyPr>
          <a:lstStyle/>
          <a:p>
            <a:pPr>
              <a:lnSpc>
                <a:spcPts val="4038"/>
              </a:lnSpc>
            </a:pPr>
            <a:r>
              <a:rPr lang="en-US" sz="3337">
                <a:solidFill>
                  <a:srgbClr val="000000"/>
                </a:solidFill>
                <a:latin typeface="Paytone One"/>
              </a:rPr>
              <a:t>Ưu đãi</a:t>
            </a:r>
          </a:p>
        </p:txBody>
      </p:sp>
      <p:sp>
        <p:nvSpPr>
          <p:cNvPr id="28" name="TextBox 28"/>
          <p:cNvSpPr txBox="1"/>
          <p:nvPr/>
        </p:nvSpPr>
        <p:spPr>
          <a:xfrm>
            <a:off x="7420345" y="7494272"/>
            <a:ext cx="3988222" cy="500587"/>
          </a:xfrm>
          <a:prstGeom prst="rect">
            <a:avLst/>
          </a:prstGeom>
        </p:spPr>
        <p:txBody>
          <a:bodyPr lIns="0" tIns="0" rIns="0" bIns="0" rtlCol="0" anchor="t">
            <a:spAutoFit/>
          </a:bodyPr>
          <a:lstStyle/>
          <a:p>
            <a:pPr>
              <a:lnSpc>
                <a:spcPts val="4038"/>
              </a:lnSpc>
            </a:pPr>
            <a:r>
              <a:rPr lang="en-US" sz="3337">
                <a:solidFill>
                  <a:srgbClr val="000000"/>
                </a:solidFill>
                <a:latin typeface="Paytone One"/>
              </a:rPr>
              <a:t>Giao hàng</a:t>
            </a:r>
          </a:p>
        </p:txBody>
      </p:sp>
      <p:grpSp>
        <p:nvGrpSpPr>
          <p:cNvPr id="29" name="Group 29"/>
          <p:cNvGrpSpPr/>
          <p:nvPr/>
        </p:nvGrpSpPr>
        <p:grpSpPr>
          <a:xfrm>
            <a:off x="630419" y="2505332"/>
            <a:ext cx="5357820" cy="6905368"/>
            <a:chOff x="0" y="0"/>
            <a:chExt cx="4926915" cy="6350000"/>
          </a:xfrm>
        </p:grpSpPr>
        <p:sp>
          <p:nvSpPr>
            <p:cNvPr id="30" name="Freeform 30"/>
            <p:cNvSpPr/>
            <p:nvPr/>
          </p:nvSpPr>
          <p:spPr>
            <a:xfrm>
              <a:off x="0" y="0"/>
              <a:ext cx="4926915" cy="6350000"/>
            </a:xfrm>
            <a:custGeom>
              <a:avLst/>
              <a:gdLst/>
              <a:ahLst/>
              <a:cxnLst/>
              <a:rect l="l" t="t" r="r" b="b"/>
              <a:pathLst>
                <a:path w="4926915" h="6350000">
                  <a:moveTo>
                    <a:pt x="3800763" y="6350000"/>
                  </a:moveTo>
                  <a:lnTo>
                    <a:pt x="1126152" y="6350000"/>
                  </a:lnTo>
                  <a:cubicBezTo>
                    <a:pt x="503953" y="6350000"/>
                    <a:pt x="0" y="5895340"/>
                    <a:pt x="0" y="5334000"/>
                  </a:cubicBezTo>
                  <a:lnTo>
                    <a:pt x="0" y="1016000"/>
                  </a:lnTo>
                  <a:cubicBezTo>
                    <a:pt x="0" y="454660"/>
                    <a:pt x="503953" y="0"/>
                    <a:pt x="1126152" y="0"/>
                  </a:cubicBezTo>
                  <a:lnTo>
                    <a:pt x="3800763" y="0"/>
                  </a:lnTo>
                  <a:cubicBezTo>
                    <a:pt x="4422962" y="0"/>
                    <a:pt x="4926915" y="454660"/>
                    <a:pt x="4926915" y="1016000"/>
                  </a:cubicBezTo>
                  <a:lnTo>
                    <a:pt x="4926915" y="5334000"/>
                  </a:lnTo>
                  <a:cubicBezTo>
                    <a:pt x="4926915" y="5895340"/>
                    <a:pt x="4422962" y="6350000"/>
                    <a:pt x="3800763" y="6350000"/>
                  </a:cubicBezTo>
                  <a:close/>
                </a:path>
              </a:pathLst>
            </a:custGeom>
            <a:blipFill>
              <a:blip r:embed="rId4"/>
              <a:stretch>
                <a:fillRect t="-8916" b="-2577"/>
              </a:stretch>
            </a:blipFill>
          </p:spPr>
        </p:sp>
      </p:grpSp>
    </p:spTree>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31680" y="693607"/>
            <a:ext cx="527620" cy="112345"/>
            <a:chOff x="0" y="0"/>
            <a:chExt cx="308661" cy="65722"/>
          </a:xfrm>
        </p:grpSpPr>
        <p:sp>
          <p:nvSpPr>
            <p:cNvPr id="3" name="Freeform 3"/>
            <p:cNvSpPr/>
            <p:nvPr/>
          </p:nvSpPr>
          <p:spPr>
            <a:xfrm>
              <a:off x="0" y="0"/>
              <a:ext cx="308661" cy="65722"/>
            </a:xfrm>
            <a:custGeom>
              <a:avLst/>
              <a:gdLst/>
              <a:ahLst/>
              <a:cxnLst/>
              <a:rect l="l" t="t" r="r" b="b"/>
              <a:pathLst>
                <a:path w="308661" h="65722">
                  <a:moveTo>
                    <a:pt x="32861" y="0"/>
                  </a:moveTo>
                  <a:lnTo>
                    <a:pt x="275799" y="0"/>
                  </a:lnTo>
                  <a:cubicBezTo>
                    <a:pt x="284515" y="0"/>
                    <a:pt x="292873" y="3462"/>
                    <a:pt x="299036" y="9625"/>
                  </a:cubicBezTo>
                  <a:cubicBezTo>
                    <a:pt x="305198" y="15787"/>
                    <a:pt x="308661" y="24146"/>
                    <a:pt x="308661" y="32861"/>
                  </a:cubicBezTo>
                  <a:lnTo>
                    <a:pt x="308661" y="32861"/>
                  </a:lnTo>
                  <a:cubicBezTo>
                    <a:pt x="308661" y="41577"/>
                    <a:pt x="305198" y="49935"/>
                    <a:pt x="299036" y="56098"/>
                  </a:cubicBezTo>
                  <a:cubicBezTo>
                    <a:pt x="292873" y="62260"/>
                    <a:pt x="284515" y="65722"/>
                    <a:pt x="275799"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solidFill>
              <a:srgbClr val="FFFFFF"/>
            </a:solidFill>
          </p:spPr>
        </p:sp>
        <p:sp>
          <p:nvSpPr>
            <p:cNvPr id="4" name="TextBox 4"/>
            <p:cNvSpPr txBox="1"/>
            <p:nvPr/>
          </p:nvSpPr>
          <p:spPr>
            <a:xfrm>
              <a:off x="0" y="-57150"/>
              <a:ext cx="308661" cy="122872"/>
            </a:xfrm>
            <a:prstGeom prst="rect">
              <a:avLst/>
            </a:prstGeom>
          </p:spPr>
          <p:txBody>
            <a:bodyPr lIns="50800" tIns="50800" rIns="50800" bIns="50800" rtlCol="0" anchor="ctr"/>
            <a:lstStyle/>
            <a:p>
              <a:pPr algn="ctr">
                <a:lnSpc>
                  <a:spcPts val="3328"/>
                </a:lnSpc>
              </a:pPr>
              <a:endParaRPr/>
            </a:p>
          </p:txBody>
        </p:sp>
      </p:grpSp>
      <p:grpSp>
        <p:nvGrpSpPr>
          <p:cNvPr id="5" name="Group 5"/>
          <p:cNvGrpSpPr/>
          <p:nvPr/>
        </p:nvGrpSpPr>
        <p:grpSpPr>
          <a:xfrm>
            <a:off x="16832522" y="861317"/>
            <a:ext cx="426778" cy="112345"/>
            <a:chOff x="0" y="0"/>
            <a:chExt cx="249668" cy="65722"/>
          </a:xfrm>
        </p:grpSpPr>
        <p:sp>
          <p:nvSpPr>
            <p:cNvPr id="6" name="Freeform 6"/>
            <p:cNvSpPr/>
            <p:nvPr/>
          </p:nvSpPr>
          <p:spPr>
            <a:xfrm>
              <a:off x="0" y="0"/>
              <a:ext cx="249668" cy="65722"/>
            </a:xfrm>
            <a:custGeom>
              <a:avLst/>
              <a:gdLst/>
              <a:ahLst/>
              <a:cxnLst/>
              <a:rect l="l" t="t" r="r" b="b"/>
              <a:pathLst>
                <a:path w="249668" h="65722">
                  <a:moveTo>
                    <a:pt x="32861" y="0"/>
                  </a:moveTo>
                  <a:lnTo>
                    <a:pt x="216806" y="0"/>
                  </a:lnTo>
                  <a:cubicBezTo>
                    <a:pt x="225522" y="0"/>
                    <a:pt x="233880" y="3462"/>
                    <a:pt x="240043" y="9625"/>
                  </a:cubicBezTo>
                  <a:cubicBezTo>
                    <a:pt x="246206" y="15787"/>
                    <a:pt x="249668" y="24146"/>
                    <a:pt x="249668" y="32861"/>
                  </a:cubicBezTo>
                  <a:lnTo>
                    <a:pt x="249668" y="32861"/>
                  </a:lnTo>
                  <a:cubicBezTo>
                    <a:pt x="249668" y="41577"/>
                    <a:pt x="246206" y="49935"/>
                    <a:pt x="240043" y="56098"/>
                  </a:cubicBezTo>
                  <a:cubicBezTo>
                    <a:pt x="233880" y="62260"/>
                    <a:pt x="225522" y="65722"/>
                    <a:pt x="216806"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solidFill>
              <a:srgbClr val="FFFFFF"/>
            </a:solidFill>
          </p:spPr>
        </p:sp>
        <p:sp>
          <p:nvSpPr>
            <p:cNvPr id="7" name="TextBox 7"/>
            <p:cNvSpPr txBox="1"/>
            <p:nvPr/>
          </p:nvSpPr>
          <p:spPr>
            <a:xfrm>
              <a:off x="0" y="-57150"/>
              <a:ext cx="249668" cy="122872"/>
            </a:xfrm>
            <a:prstGeom prst="rect">
              <a:avLst/>
            </a:prstGeom>
          </p:spPr>
          <p:txBody>
            <a:bodyPr lIns="50800" tIns="50800" rIns="50800" bIns="50800" rtlCol="0" anchor="ctr"/>
            <a:lstStyle/>
            <a:p>
              <a:pPr algn="ctr">
                <a:lnSpc>
                  <a:spcPts val="3328"/>
                </a:lnSpc>
              </a:pPr>
              <a:endParaRPr/>
            </a:p>
          </p:txBody>
        </p:sp>
      </p:grpSp>
      <p:grpSp>
        <p:nvGrpSpPr>
          <p:cNvPr id="8" name="Group 8"/>
          <p:cNvGrpSpPr/>
          <p:nvPr/>
        </p:nvGrpSpPr>
        <p:grpSpPr>
          <a:xfrm>
            <a:off x="16929762" y="1030018"/>
            <a:ext cx="329538" cy="112345"/>
            <a:chOff x="0" y="0"/>
            <a:chExt cx="192782" cy="65722"/>
          </a:xfrm>
        </p:grpSpPr>
        <p:sp>
          <p:nvSpPr>
            <p:cNvPr id="9" name="Freeform 9"/>
            <p:cNvSpPr/>
            <p:nvPr/>
          </p:nvSpPr>
          <p:spPr>
            <a:xfrm>
              <a:off x="0" y="0"/>
              <a:ext cx="192782" cy="65722"/>
            </a:xfrm>
            <a:custGeom>
              <a:avLst/>
              <a:gdLst/>
              <a:ahLst/>
              <a:cxnLst/>
              <a:rect l="l" t="t" r="r" b="b"/>
              <a:pathLst>
                <a:path w="192782" h="65722">
                  <a:moveTo>
                    <a:pt x="32861" y="0"/>
                  </a:moveTo>
                  <a:lnTo>
                    <a:pt x="159920" y="0"/>
                  </a:lnTo>
                  <a:cubicBezTo>
                    <a:pt x="168636" y="0"/>
                    <a:pt x="176994" y="3462"/>
                    <a:pt x="183157" y="9625"/>
                  </a:cubicBezTo>
                  <a:cubicBezTo>
                    <a:pt x="189319" y="15787"/>
                    <a:pt x="192782" y="24146"/>
                    <a:pt x="192782" y="32861"/>
                  </a:cubicBezTo>
                  <a:lnTo>
                    <a:pt x="192782" y="32861"/>
                  </a:lnTo>
                  <a:cubicBezTo>
                    <a:pt x="192782" y="41577"/>
                    <a:pt x="189319" y="49935"/>
                    <a:pt x="183157" y="56098"/>
                  </a:cubicBezTo>
                  <a:cubicBezTo>
                    <a:pt x="176994" y="62260"/>
                    <a:pt x="168636" y="65722"/>
                    <a:pt x="159920"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solidFill>
              <a:srgbClr val="FFFFFF"/>
            </a:solidFill>
          </p:spPr>
        </p:sp>
        <p:sp>
          <p:nvSpPr>
            <p:cNvPr id="10" name="TextBox 10"/>
            <p:cNvSpPr txBox="1"/>
            <p:nvPr/>
          </p:nvSpPr>
          <p:spPr>
            <a:xfrm>
              <a:off x="0" y="-57150"/>
              <a:ext cx="192782" cy="122872"/>
            </a:xfrm>
            <a:prstGeom prst="rect">
              <a:avLst/>
            </a:prstGeom>
          </p:spPr>
          <p:txBody>
            <a:bodyPr lIns="50800" tIns="50800" rIns="50800" bIns="50800" rtlCol="0" anchor="ctr"/>
            <a:lstStyle/>
            <a:p>
              <a:pPr algn="ctr">
                <a:lnSpc>
                  <a:spcPts val="3328"/>
                </a:lnSpc>
              </a:pPr>
              <a:endParaRPr/>
            </a:p>
          </p:txBody>
        </p:sp>
      </p:grpSp>
      <p:grpSp>
        <p:nvGrpSpPr>
          <p:cNvPr id="11" name="Group 11"/>
          <p:cNvGrpSpPr/>
          <p:nvPr/>
        </p:nvGrpSpPr>
        <p:grpSpPr>
          <a:xfrm>
            <a:off x="630419" y="2352932"/>
            <a:ext cx="5357820" cy="6905368"/>
            <a:chOff x="0" y="0"/>
            <a:chExt cx="4926915" cy="6350000"/>
          </a:xfrm>
        </p:grpSpPr>
        <p:sp>
          <p:nvSpPr>
            <p:cNvPr id="12" name="Freeform 12"/>
            <p:cNvSpPr/>
            <p:nvPr/>
          </p:nvSpPr>
          <p:spPr>
            <a:xfrm>
              <a:off x="0" y="0"/>
              <a:ext cx="4926915" cy="6350000"/>
            </a:xfrm>
            <a:custGeom>
              <a:avLst/>
              <a:gdLst/>
              <a:ahLst/>
              <a:cxnLst/>
              <a:rect l="l" t="t" r="r" b="b"/>
              <a:pathLst>
                <a:path w="4926915" h="6350000">
                  <a:moveTo>
                    <a:pt x="3800763" y="6350000"/>
                  </a:moveTo>
                  <a:lnTo>
                    <a:pt x="1126152" y="6350000"/>
                  </a:lnTo>
                  <a:cubicBezTo>
                    <a:pt x="503953" y="6350000"/>
                    <a:pt x="0" y="5895340"/>
                    <a:pt x="0" y="5334000"/>
                  </a:cubicBezTo>
                  <a:lnTo>
                    <a:pt x="0" y="1016000"/>
                  </a:lnTo>
                  <a:cubicBezTo>
                    <a:pt x="0" y="454660"/>
                    <a:pt x="503953" y="0"/>
                    <a:pt x="1126152" y="0"/>
                  </a:cubicBezTo>
                  <a:lnTo>
                    <a:pt x="3800763" y="0"/>
                  </a:lnTo>
                  <a:cubicBezTo>
                    <a:pt x="4422962" y="0"/>
                    <a:pt x="4926915" y="454660"/>
                    <a:pt x="4926915" y="1016000"/>
                  </a:cubicBezTo>
                  <a:lnTo>
                    <a:pt x="4926915" y="5334000"/>
                  </a:lnTo>
                  <a:cubicBezTo>
                    <a:pt x="4926915" y="5895340"/>
                    <a:pt x="4422962" y="6350000"/>
                    <a:pt x="3800763" y="6350000"/>
                  </a:cubicBezTo>
                  <a:close/>
                </a:path>
              </a:pathLst>
            </a:custGeom>
            <a:blipFill>
              <a:blip r:embed="rId2"/>
              <a:stretch>
                <a:fillRect t="-5963" b="-5963"/>
              </a:stretch>
            </a:blipFill>
          </p:spPr>
        </p:sp>
      </p:grpSp>
      <p:sp>
        <p:nvSpPr>
          <p:cNvPr id="13" name="Freeform 13"/>
          <p:cNvSpPr/>
          <p:nvPr/>
        </p:nvSpPr>
        <p:spPr>
          <a:xfrm>
            <a:off x="6265685" y="1814067"/>
            <a:ext cx="488689" cy="471807"/>
          </a:xfrm>
          <a:custGeom>
            <a:avLst/>
            <a:gdLst/>
            <a:ahLst/>
            <a:cxnLst/>
            <a:rect l="l" t="t" r="r" b="b"/>
            <a:pathLst>
              <a:path w="488689" h="471807">
                <a:moveTo>
                  <a:pt x="0" y="0"/>
                </a:moveTo>
                <a:lnTo>
                  <a:pt x="488689" y="0"/>
                </a:lnTo>
                <a:lnTo>
                  <a:pt x="488689" y="471807"/>
                </a:lnTo>
                <a:lnTo>
                  <a:pt x="0" y="4718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7420345" y="1597588"/>
            <a:ext cx="3988222" cy="500587"/>
          </a:xfrm>
          <a:prstGeom prst="rect">
            <a:avLst/>
          </a:prstGeom>
        </p:spPr>
        <p:txBody>
          <a:bodyPr lIns="0" tIns="0" rIns="0" bIns="0" rtlCol="0" anchor="t">
            <a:spAutoFit/>
          </a:bodyPr>
          <a:lstStyle/>
          <a:p>
            <a:pPr>
              <a:lnSpc>
                <a:spcPts val="4038"/>
              </a:lnSpc>
            </a:pPr>
            <a:r>
              <a:rPr lang="en-US" sz="3337">
                <a:solidFill>
                  <a:srgbClr val="000000"/>
                </a:solidFill>
                <a:latin typeface="Paytone One"/>
              </a:rPr>
              <a:t>Chi phí duy trì:</a:t>
            </a:r>
          </a:p>
        </p:txBody>
      </p:sp>
      <p:sp>
        <p:nvSpPr>
          <p:cNvPr id="15" name="Freeform 15"/>
          <p:cNvSpPr/>
          <p:nvPr/>
        </p:nvSpPr>
        <p:spPr>
          <a:xfrm>
            <a:off x="6265685" y="4604432"/>
            <a:ext cx="488689" cy="471807"/>
          </a:xfrm>
          <a:custGeom>
            <a:avLst/>
            <a:gdLst/>
            <a:ahLst/>
            <a:cxnLst/>
            <a:rect l="l" t="t" r="r" b="b"/>
            <a:pathLst>
              <a:path w="488689" h="471807">
                <a:moveTo>
                  <a:pt x="0" y="0"/>
                </a:moveTo>
                <a:lnTo>
                  <a:pt x="488689" y="0"/>
                </a:lnTo>
                <a:lnTo>
                  <a:pt x="488689" y="471807"/>
                </a:lnTo>
                <a:lnTo>
                  <a:pt x="0" y="4718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6265685" y="7757797"/>
            <a:ext cx="488689" cy="471807"/>
          </a:xfrm>
          <a:custGeom>
            <a:avLst/>
            <a:gdLst/>
            <a:ahLst/>
            <a:cxnLst/>
            <a:rect l="l" t="t" r="r" b="b"/>
            <a:pathLst>
              <a:path w="488689" h="471807">
                <a:moveTo>
                  <a:pt x="0" y="0"/>
                </a:moveTo>
                <a:lnTo>
                  <a:pt x="488689" y="0"/>
                </a:lnTo>
                <a:lnTo>
                  <a:pt x="488689" y="471807"/>
                </a:lnTo>
                <a:lnTo>
                  <a:pt x="0" y="4718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TextBox 17"/>
          <p:cNvSpPr txBox="1"/>
          <p:nvPr/>
        </p:nvSpPr>
        <p:spPr>
          <a:xfrm>
            <a:off x="7528823" y="7705746"/>
            <a:ext cx="9919394" cy="2089210"/>
          </a:xfrm>
          <a:prstGeom prst="rect">
            <a:avLst/>
          </a:prstGeom>
        </p:spPr>
        <p:txBody>
          <a:bodyPr lIns="0" tIns="0" rIns="0" bIns="0" rtlCol="0" anchor="t">
            <a:spAutoFit/>
          </a:bodyPr>
          <a:lstStyle/>
          <a:p>
            <a:pPr marL="539547" lvl="1" indent="-269774" algn="just">
              <a:lnSpc>
                <a:spcPts val="4248"/>
              </a:lnSpc>
              <a:buFont typeface="Arial"/>
              <a:buChar char="•"/>
            </a:pPr>
            <a:r>
              <a:rPr lang="en-US" sz="2499">
                <a:solidFill>
                  <a:srgbClr val="000000"/>
                </a:solidFill>
                <a:latin typeface="Montserrat"/>
              </a:rPr>
              <a:t>Website không thể thay thế hoàn toàn trải nghiệm ăn uống tại nhà hàng.</a:t>
            </a:r>
          </a:p>
          <a:p>
            <a:pPr marL="539547" lvl="1" indent="-269774" algn="just">
              <a:lnSpc>
                <a:spcPts val="4248"/>
              </a:lnSpc>
              <a:buFont typeface="Arial"/>
              <a:buChar char="•"/>
            </a:pPr>
            <a:r>
              <a:rPr lang="en-US" sz="2499">
                <a:solidFill>
                  <a:srgbClr val="000000"/>
                </a:solidFill>
                <a:latin typeface="Montserrat"/>
              </a:rPr>
              <a:t>Khách hàng không thể tương tác trực tiếp với nhân viên hoặc trải nghiệm bầu không khí của nhà hàng.</a:t>
            </a:r>
          </a:p>
        </p:txBody>
      </p:sp>
      <p:grpSp>
        <p:nvGrpSpPr>
          <p:cNvPr id="18" name="Group 18"/>
          <p:cNvGrpSpPr/>
          <p:nvPr/>
        </p:nvGrpSpPr>
        <p:grpSpPr>
          <a:xfrm>
            <a:off x="16418723" y="9258300"/>
            <a:ext cx="8558551" cy="7380939"/>
            <a:chOff x="0" y="0"/>
            <a:chExt cx="2254104" cy="1943951"/>
          </a:xfrm>
        </p:grpSpPr>
        <p:sp>
          <p:nvSpPr>
            <p:cNvPr id="19" name="Freeform 19"/>
            <p:cNvSpPr/>
            <p:nvPr/>
          </p:nvSpPr>
          <p:spPr>
            <a:xfrm>
              <a:off x="0" y="0"/>
              <a:ext cx="2254104" cy="1943951"/>
            </a:xfrm>
            <a:custGeom>
              <a:avLst/>
              <a:gdLst/>
              <a:ahLst/>
              <a:cxnLst/>
              <a:rect l="l" t="t" r="r" b="b"/>
              <a:pathLst>
                <a:path w="2254104" h="1943951">
                  <a:moveTo>
                    <a:pt x="90458" y="0"/>
                  </a:moveTo>
                  <a:lnTo>
                    <a:pt x="2163646" y="0"/>
                  </a:lnTo>
                  <a:cubicBezTo>
                    <a:pt x="2213604" y="0"/>
                    <a:pt x="2254104" y="40500"/>
                    <a:pt x="2254104" y="90458"/>
                  </a:cubicBezTo>
                  <a:lnTo>
                    <a:pt x="2254104" y="1853493"/>
                  </a:lnTo>
                  <a:cubicBezTo>
                    <a:pt x="2254104" y="1903452"/>
                    <a:pt x="2213604" y="1943951"/>
                    <a:pt x="2163646" y="1943951"/>
                  </a:cubicBezTo>
                  <a:lnTo>
                    <a:pt x="90458" y="1943951"/>
                  </a:lnTo>
                  <a:cubicBezTo>
                    <a:pt x="40500" y="1943951"/>
                    <a:pt x="0" y="1903452"/>
                    <a:pt x="0" y="1853493"/>
                  </a:cubicBezTo>
                  <a:lnTo>
                    <a:pt x="0" y="90458"/>
                  </a:lnTo>
                  <a:cubicBezTo>
                    <a:pt x="0" y="40500"/>
                    <a:pt x="40500" y="0"/>
                    <a:pt x="90458" y="0"/>
                  </a:cubicBezTo>
                  <a:close/>
                </a:path>
              </a:pathLst>
            </a:custGeom>
            <a:solidFill>
              <a:srgbClr val="4EA46A"/>
            </a:solidFill>
          </p:spPr>
        </p:sp>
        <p:sp>
          <p:nvSpPr>
            <p:cNvPr id="20" name="TextBox 20"/>
            <p:cNvSpPr txBox="1"/>
            <p:nvPr/>
          </p:nvSpPr>
          <p:spPr>
            <a:xfrm>
              <a:off x="0" y="-66675"/>
              <a:ext cx="2254104" cy="2010626"/>
            </a:xfrm>
            <a:prstGeom prst="rect">
              <a:avLst/>
            </a:prstGeom>
          </p:spPr>
          <p:txBody>
            <a:bodyPr lIns="50800" tIns="50800" rIns="50800" bIns="50800" rtlCol="0" anchor="ctr"/>
            <a:lstStyle/>
            <a:p>
              <a:pPr algn="ctr">
                <a:lnSpc>
                  <a:spcPts val="2800"/>
                </a:lnSpc>
              </a:pPr>
              <a:endParaRPr/>
            </a:p>
          </p:txBody>
        </p:sp>
      </p:grpSp>
      <p:grpSp>
        <p:nvGrpSpPr>
          <p:cNvPr id="21" name="Group 21"/>
          <p:cNvGrpSpPr/>
          <p:nvPr/>
        </p:nvGrpSpPr>
        <p:grpSpPr>
          <a:xfrm>
            <a:off x="10686135" y="-5783351"/>
            <a:ext cx="8558551" cy="7380939"/>
            <a:chOff x="0" y="0"/>
            <a:chExt cx="2254104" cy="1943951"/>
          </a:xfrm>
        </p:grpSpPr>
        <p:sp>
          <p:nvSpPr>
            <p:cNvPr id="22" name="Freeform 22"/>
            <p:cNvSpPr/>
            <p:nvPr/>
          </p:nvSpPr>
          <p:spPr>
            <a:xfrm>
              <a:off x="0" y="0"/>
              <a:ext cx="2254104" cy="1943951"/>
            </a:xfrm>
            <a:custGeom>
              <a:avLst/>
              <a:gdLst/>
              <a:ahLst/>
              <a:cxnLst/>
              <a:rect l="l" t="t" r="r" b="b"/>
              <a:pathLst>
                <a:path w="2254104" h="1943951">
                  <a:moveTo>
                    <a:pt x="90458" y="0"/>
                  </a:moveTo>
                  <a:lnTo>
                    <a:pt x="2163646" y="0"/>
                  </a:lnTo>
                  <a:cubicBezTo>
                    <a:pt x="2213604" y="0"/>
                    <a:pt x="2254104" y="40500"/>
                    <a:pt x="2254104" y="90458"/>
                  </a:cubicBezTo>
                  <a:lnTo>
                    <a:pt x="2254104" y="1853493"/>
                  </a:lnTo>
                  <a:cubicBezTo>
                    <a:pt x="2254104" y="1903452"/>
                    <a:pt x="2213604" y="1943951"/>
                    <a:pt x="2163646" y="1943951"/>
                  </a:cubicBezTo>
                  <a:lnTo>
                    <a:pt x="90458" y="1943951"/>
                  </a:lnTo>
                  <a:cubicBezTo>
                    <a:pt x="40500" y="1943951"/>
                    <a:pt x="0" y="1903452"/>
                    <a:pt x="0" y="1853493"/>
                  </a:cubicBezTo>
                  <a:lnTo>
                    <a:pt x="0" y="90458"/>
                  </a:lnTo>
                  <a:cubicBezTo>
                    <a:pt x="0" y="40500"/>
                    <a:pt x="40500" y="0"/>
                    <a:pt x="90458" y="0"/>
                  </a:cubicBezTo>
                  <a:close/>
                </a:path>
              </a:pathLst>
            </a:custGeom>
            <a:solidFill>
              <a:srgbClr val="4EA46A"/>
            </a:solidFill>
          </p:spPr>
        </p:sp>
        <p:sp>
          <p:nvSpPr>
            <p:cNvPr id="23" name="TextBox 23"/>
            <p:cNvSpPr txBox="1"/>
            <p:nvPr/>
          </p:nvSpPr>
          <p:spPr>
            <a:xfrm>
              <a:off x="0" y="-66675"/>
              <a:ext cx="2254104" cy="2010626"/>
            </a:xfrm>
            <a:prstGeom prst="rect">
              <a:avLst/>
            </a:prstGeom>
          </p:spPr>
          <p:txBody>
            <a:bodyPr lIns="50800" tIns="50800" rIns="50800" bIns="50800" rtlCol="0" anchor="ctr"/>
            <a:lstStyle/>
            <a:p>
              <a:pPr algn="ctr">
                <a:lnSpc>
                  <a:spcPts val="2800"/>
                </a:lnSpc>
              </a:pPr>
              <a:endParaRPr/>
            </a:p>
          </p:txBody>
        </p:sp>
      </p:grpSp>
      <p:sp>
        <p:nvSpPr>
          <p:cNvPr id="24" name="TextBox 24"/>
          <p:cNvSpPr txBox="1"/>
          <p:nvPr/>
        </p:nvSpPr>
        <p:spPr>
          <a:xfrm>
            <a:off x="349005" y="805952"/>
            <a:ext cx="6789925" cy="1048463"/>
          </a:xfrm>
          <a:prstGeom prst="rect">
            <a:avLst/>
          </a:prstGeom>
        </p:spPr>
        <p:txBody>
          <a:bodyPr lIns="0" tIns="0" rIns="0" bIns="0" rtlCol="0" anchor="t">
            <a:spAutoFit/>
          </a:bodyPr>
          <a:lstStyle/>
          <a:p>
            <a:pPr>
              <a:lnSpc>
                <a:spcPts val="8396"/>
              </a:lnSpc>
            </a:pPr>
            <a:r>
              <a:rPr lang="en-US" sz="6938">
                <a:solidFill>
                  <a:srgbClr val="000000"/>
                </a:solidFill>
                <a:latin typeface="Paytone One"/>
              </a:rPr>
              <a:t>Nhược điểm </a:t>
            </a:r>
          </a:p>
        </p:txBody>
      </p:sp>
      <p:sp>
        <p:nvSpPr>
          <p:cNvPr id="25" name="TextBox 25"/>
          <p:cNvSpPr txBox="1"/>
          <p:nvPr/>
        </p:nvSpPr>
        <p:spPr>
          <a:xfrm>
            <a:off x="7420345" y="2171574"/>
            <a:ext cx="10365031" cy="2622550"/>
          </a:xfrm>
          <a:prstGeom prst="rect">
            <a:avLst/>
          </a:prstGeom>
        </p:spPr>
        <p:txBody>
          <a:bodyPr lIns="0" tIns="0" rIns="0" bIns="0" rtlCol="0" anchor="t">
            <a:spAutoFit/>
          </a:bodyPr>
          <a:lstStyle/>
          <a:p>
            <a:pPr marL="539749" lvl="1" indent="-269875" algn="just">
              <a:lnSpc>
                <a:spcPts val="4249"/>
              </a:lnSpc>
              <a:buFont typeface="Arial"/>
              <a:buChar char="•"/>
            </a:pPr>
            <a:r>
              <a:rPr lang="en-US" sz="2499">
                <a:solidFill>
                  <a:srgbClr val="000000"/>
                </a:solidFill>
                <a:latin typeface="Montserrat"/>
              </a:rPr>
              <a:t> Sau khi website được thiết kế, bạn sẽ cần phải trả chi phí duy trì hàng tháng để đảm bảo nó hoạt động trơn tru và an toàn. Chi phí này có thể bao gồm phí lưu trữ, bảo mật và cập nhật phần mềm.</a:t>
            </a:r>
          </a:p>
          <a:p>
            <a:pPr algn="just">
              <a:lnSpc>
                <a:spcPts val="4249"/>
              </a:lnSpc>
            </a:pPr>
            <a:endParaRPr lang="en-US" sz="2499">
              <a:solidFill>
                <a:srgbClr val="000000"/>
              </a:solidFill>
              <a:latin typeface="Montserrat"/>
            </a:endParaRPr>
          </a:p>
        </p:txBody>
      </p:sp>
      <p:sp>
        <p:nvSpPr>
          <p:cNvPr id="26" name="TextBox 26"/>
          <p:cNvSpPr txBox="1"/>
          <p:nvPr/>
        </p:nvSpPr>
        <p:spPr>
          <a:xfrm>
            <a:off x="7420345" y="4968836"/>
            <a:ext cx="10136352" cy="2622610"/>
          </a:xfrm>
          <a:prstGeom prst="rect">
            <a:avLst/>
          </a:prstGeom>
        </p:spPr>
        <p:txBody>
          <a:bodyPr lIns="0" tIns="0" rIns="0" bIns="0" rtlCol="0" anchor="t">
            <a:spAutoFit/>
          </a:bodyPr>
          <a:lstStyle/>
          <a:p>
            <a:pPr marL="539547" lvl="1" indent="-269774" algn="just">
              <a:lnSpc>
                <a:spcPts val="4248"/>
              </a:lnSpc>
              <a:buFont typeface="Arial"/>
              <a:buChar char="•"/>
            </a:pPr>
            <a:r>
              <a:rPr lang="en-US" sz="2499">
                <a:solidFill>
                  <a:srgbClr val="000000"/>
                </a:solidFill>
                <a:latin typeface="Montserrat"/>
              </a:rPr>
              <a:t>Để thu hút khách hàng truy cập website, bạn cần phải đầu tư vào các hoạt động tiếp thị như SEO, quảng cáo trả phí và quảng cáo trên mạng xã hội. Chi phí tiếp thị có thể thay đổi tùy theo ngân sách và mục tiêu của bạn.</a:t>
            </a:r>
          </a:p>
          <a:p>
            <a:pPr algn="just">
              <a:lnSpc>
                <a:spcPts val="4248"/>
              </a:lnSpc>
            </a:pPr>
            <a:endParaRPr lang="en-US" sz="2499">
              <a:solidFill>
                <a:srgbClr val="000000"/>
              </a:solidFill>
              <a:latin typeface="Montserrat"/>
            </a:endParaRPr>
          </a:p>
        </p:txBody>
      </p:sp>
      <p:sp>
        <p:nvSpPr>
          <p:cNvPr id="27" name="TextBox 27"/>
          <p:cNvSpPr txBox="1"/>
          <p:nvPr/>
        </p:nvSpPr>
        <p:spPr>
          <a:xfrm>
            <a:off x="7420345" y="4394851"/>
            <a:ext cx="3988222" cy="500587"/>
          </a:xfrm>
          <a:prstGeom prst="rect">
            <a:avLst/>
          </a:prstGeom>
        </p:spPr>
        <p:txBody>
          <a:bodyPr lIns="0" tIns="0" rIns="0" bIns="0" rtlCol="0" anchor="t">
            <a:spAutoFit/>
          </a:bodyPr>
          <a:lstStyle/>
          <a:p>
            <a:pPr>
              <a:lnSpc>
                <a:spcPts val="4038"/>
              </a:lnSpc>
            </a:pPr>
            <a:r>
              <a:rPr lang="en-US" sz="3337">
                <a:solidFill>
                  <a:srgbClr val="000000"/>
                </a:solidFill>
                <a:latin typeface="Paytone One"/>
              </a:rPr>
              <a:t>Chi phí tiếp thị: </a:t>
            </a:r>
          </a:p>
        </p:txBody>
      </p:sp>
      <p:sp>
        <p:nvSpPr>
          <p:cNvPr id="28" name="TextBox 28"/>
          <p:cNvSpPr txBox="1"/>
          <p:nvPr/>
        </p:nvSpPr>
        <p:spPr>
          <a:xfrm>
            <a:off x="7420345" y="7258369"/>
            <a:ext cx="3988222" cy="500587"/>
          </a:xfrm>
          <a:prstGeom prst="rect">
            <a:avLst/>
          </a:prstGeom>
        </p:spPr>
        <p:txBody>
          <a:bodyPr lIns="0" tIns="0" rIns="0" bIns="0" rtlCol="0" anchor="t">
            <a:spAutoFit/>
          </a:bodyPr>
          <a:lstStyle/>
          <a:p>
            <a:pPr>
              <a:lnSpc>
                <a:spcPts val="4038"/>
              </a:lnSpc>
            </a:pPr>
            <a:r>
              <a:rPr lang="en-US" sz="3337">
                <a:solidFill>
                  <a:srgbClr val="000000"/>
                </a:solidFill>
                <a:latin typeface="Paytone One"/>
              </a:rPr>
              <a:t>Thiếu tương tác:</a:t>
            </a:r>
          </a:p>
        </p:txBody>
      </p:sp>
    </p:spTree>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31680" y="693607"/>
            <a:ext cx="527620" cy="112345"/>
            <a:chOff x="0" y="0"/>
            <a:chExt cx="308661" cy="65722"/>
          </a:xfrm>
        </p:grpSpPr>
        <p:sp>
          <p:nvSpPr>
            <p:cNvPr id="3" name="Freeform 3"/>
            <p:cNvSpPr/>
            <p:nvPr/>
          </p:nvSpPr>
          <p:spPr>
            <a:xfrm>
              <a:off x="0" y="0"/>
              <a:ext cx="308661" cy="65722"/>
            </a:xfrm>
            <a:custGeom>
              <a:avLst/>
              <a:gdLst/>
              <a:ahLst/>
              <a:cxnLst/>
              <a:rect l="l" t="t" r="r" b="b"/>
              <a:pathLst>
                <a:path w="308661" h="65722">
                  <a:moveTo>
                    <a:pt x="32861" y="0"/>
                  </a:moveTo>
                  <a:lnTo>
                    <a:pt x="275799" y="0"/>
                  </a:lnTo>
                  <a:cubicBezTo>
                    <a:pt x="284515" y="0"/>
                    <a:pt x="292873" y="3462"/>
                    <a:pt x="299036" y="9625"/>
                  </a:cubicBezTo>
                  <a:cubicBezTo>
                    <a:pt x="305198" y="15787"/>
                    <a:pt x="308661" y="24146"/>
                    <a:pt x="308661" y="32861"/>
                  </a:cubicBezTo>
                  <a:lnTo>
                    <a:pt x="308661" y="32861"/>
                  </a:lnTo>
                  <a:cubicBezTo>
                    <a:pt x="308661" y="41577"/>
                    <a:pt x="305198" y="49935"/>
                    <a:pt x="299036" y="56098"/>
                  </a:cubicBezTo>
                  <a:cubicBezTo>
                    <a:pt x="292873" y="62260"/>
                    <a:pt x="284515" y="65722"/>
                    <a:pt x="275799"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solidFill>
              <a:srgbClr val="FFFFFF"/>
            </a:solidFill>
          </p:spPr>
        </p:sp>
        <p:sp>
          <p:nvSpPr>
            <p:cNvPr id="4" name="TextBox 4"/>
            <p:cNvSpPr txBox="1"/>
            <p:nvPr/>
          </p:nvSpPr>
          <p:spPr>
            <a:xfrm>
              <a:off x="0" y="-57150"/>
              <a:ext cx="308661" cy="122872"/>
            </a:xfrm>
            <a:prstGeom prst="rect">
              <a:avLst/>
            </a:prstGeom>
          </p:spPr>
          <p:txBody>
            <a:bodyPr lIns="50800" tIns="50800" rIns="50800" bIns="50800" rtlCol="0" anchor="ctr"/>
            <a:lstStyle/>
            <a:p>
              <a:pPr algn="ctr">
                <a:lnSpc>
                  <a:spcPts val="3328"/>
                </a:lnSpc>
              </a:pPr>
              <a:endParaRPr/>
            </a:p>
          </p:txBody>
        </p:sp>
      </p:grpSp>
      <p:grpSp>
        <p:nvGrpSpPr>
          <p:cNvPr id="5" name="Group 5"/>
          <p:cNvGrpSpPr/>
          <p:nvPr/>
        </p:nvGrpSpPr>
        <p:grpSpPr>
          <a:xfrm>
            <a:off x="16832522" y="861317"/>
            <a:ext cx="426778" cy="112345"/>
            <a:chOff x="0" y="0"/>
            <a:chExt cx="249668" cy="65722"/>
          </a:xfrm>
        </p:grpSpPr>
        <p:sp>
          <p:nvSpPr>
            <p:cNvPr id="6" name="Freeform 6"/>
            <p:cNvSpPr/>
            <p:nvPr/>
          </p:nvSpPr>
          <p:spPr>
            <a:xfrm>
              <a:off x="0" y="0"/>
              <a:ext cx="249668" cy="65722"/>
            </a:xfrm>
            <a:custGeom>
              <a:avLst/>
              <a:gdLst/>
              <a:ahLst/>
              <a:cxnLst/>
              <a:rect l="l" t="t" r="r" b="b"/>
              <a:pathLst>
                <a:path w="249668" h="65722">
                  <a:moveTo>
                    <a:pt x="32861" y="0"/>
                  </a:moveTo>
                  <a:lnTo>
                    <a:pt x="216806" y="0"/>
                  </a:lnTo>
                  <a:cubicBezTo>
                    <a:pt x="225522" y="0"/>
                    <a:pt x="233880" y="3462"/>
                    <a:pt x="240043" y="9625"/>
                  </a:cubicBezTo>
                  <a:cubicBezTo>
                    <a:pt x="246206" y="15787"/>
                    <a:pt x="249668" y="24146"/>
                    <a:pt x="249668" y="32861"/>
                  </a:cubicBezTo>
                  <a:lnTo>
                    <a:pt x="249668" y="32861"/>
                  </a:lnTo>
                  <a:cubicBezTo>
                    <a:pt x="249668" y="41577"/>
                    <a:pt x="246206" y="49935"/>
                    <a:pt x="240043" y="56098"/>
                  </a:cubicBezTo>
                  <a:cubicBezTo>
                    <a:pt x="233880" y="62260"/>
                    <a:pt x="225522" y="65722"/>
                    <a:pt x="216806"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solidFill>
              <a:srgbClr val="FFFFFF"/>
            </a:solidFill>
          </p:spPr>
        </p:sp>
        <p:sp>
          <p:nvSpPr>
            <p:cNvPr id="7" name="TextBox 7"/>
            <p:cNvSpPr txBox="1"/>
            <p:nvPr/>
          </p:nvSpPr>
          <p:spPr>
            <a:xfrm>
              <a:off x="0" y="-57150"/>
              <a:ext cx="249668" cy="122872"/>
            </a:xfrm>
            <a:prstGeom prst="rect">
              <a:avLst/>
            </a:prstGeom>
          </p:spPr>
          <p:txBody>
            <a:bodyPr lIns="50800" tIns="50800" rIns="50800" bIns="50800" rtlCol="0" anchor="ctr"/>
            <a:lstStyle/>
            <a:p>
              <a:pPr algn="ctr">
                <a:lnSpc>
                  <a:spcPts val="3328"/>
                </a:lnSpc>
              </a:pPr>
              <a:endParaRPr/>
            </a:p>
          </p:txBody>
        </p:sp>
      </p:grpSp>
      <p:grpSp>
        <p:nvGrpSpPr>
          <p:cNvPr id="8" name="Group 8"/>
          <p:cNvGrpSpPr/>
          <p:nvPr/>
        </p:nvGrpSpPr>
        <p:grpSpPr>
          <a:xfrm>
            <a:off x="16929762" y="1030018"/>
            <a:ext cx="329538" cy="112345"/>
            <a:chOff x="0" y="0"/>
            <a:chExt cx="192782" cy="65722"/>
          </a:xfrm>
        </p:grpSpPr>
        <p:sp>
          <p:nvSpPr>
            <p:cNvPr id="9" name="Freeform 9"/>
            <p:cNvSpPr/>
            <p:nvPr/>
          </p:nvSpPr>
          <p:spPr>
            <a:xfrm>
              <a:off x="0" y="0"/>
              <a:ext cx="192782" cy="65722"/>
            </a:xfrm>
            <a:custGeom>
              <a:avLst/>
              <a:gdLst/>
              <a:ahLst/>
              <a:cxnLst/>
              <a:rect l="l" t="t" r="r" b="b"/>
              <a:pathLst>
                <a:path w="192782" h="65722">
                  <a:moveTo>
                    <a:pt x="32861" y="0"/>
                  </a:moveTo>
                  <a:lnTo>
                    <a:pt x="159920" y="0"/>
                  </a:lnTo>
                  <a:cubicBezTo>
                    <a:pt x="168636" y="0"/>
                    <a:pt x="176994" y="3462"/>
                    <a:pt x="183157" y="9625"/>
                  </a:cubicBezTo>
                  <a:cubicBezTo>
                    <a:pt x="189319" y="15787"/>
                    <a:pt x="192782" y="24146"/>
                    <a:pt x="192782" y="32861"/>
                  </a:cubicBezTo>
                  <a:lnTo>
                    <a:pt x="192782" y="32861"/>
                  </a:lnTo>
                  <a:cubicBezTo>
                    <a:pt x="192782" y="41577"/>
                    <a:pt x="189319" y="49935"/>
                    <a:pt x="183157" y="56098"/>
                  </a:cubicBezTo>
                  <a:cubicBezTo>
                    <a:pt x="176994" y="62260"/>
                    <a:pt x="168636" y="65722"/>
                    <a:pt x="159920"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solidFill>
              <a:srgbClr val="FFFFFF"/>
            </a:solidFill>
          </p:spPr>
        </p:sp>
        <p:sp>
          <p:nvSpPr>
            <p:cNvPr id="10" name="TextBox 10"/>
            <p:cNvSpPr txBox="1"/>
            <p:nvPr/>
          </p:nvSpPr>
          <p:spPr>
            <a:xfrm>
              <a:off x="0" y="-57150"/>
              <a:ext cx="192782" cy="122872"/>
            </a:xfrm>
            <a:prstGeom prst="rect">
              <a:avLst/>
            </a:prstGeom>
          </p:spPr>
          <p:txBody>
            <a:bodyPr lIns="50800" tIns="50800" rIns="50800" bIns="50800" rtlCol="0" anchor="ctr"/>
            <a:lstStyle/>
            <a:p>
              <a:pPr algn="ctr">
                <a:lnSpc>
                  <a:spcPts val="3328"/>
                </a:lnSpc>
              </a:pPr>
              <a:endParaRPr/>
            </a:p>
          </p:txBody>
        </p:sp>
      </p:grpSp>
      <p:grpSp>
        <p:nvGrpSpPr>
          <p:cNvPr id="11" name="Group 11"/>
          <p:cNvGrpSpPr/>
          <p:nvPr/>
        </p:nvGrpSpPr>
        <p:grpSpPr>
          <a:xfrm>
            <a:off x="630419" y="2352932"/>
            <a:ext cx="5357820" cy="6905368"/>
            <a:chOff x="0" y="0"/>
            <a:chExt cx="4926915" cy="6350000"/>
          </a:xfrm>
        </p:grpSpPr>
        <p:sp>
          <p:nvSpPr>
            <p:cNvPr id="12" name="Freeform 12"/>
            <p:cNvSpPr/>
            <p:nvPr/>
          </p:nvSpPr>
          <p:spPr>
            <a:xfrm>
              <a:off x="0" y="0"/>
              <a:ext cx="4926915" cy="6350000"/>
            </a:xfrm>
            <a:custGeom>
              <a:avLst/>
              <a:gdLst/>
              <a:ahLst/>
              <a:cxnLst/>
              <a:rect l="l" t="t" r="r" b="b"/>
              <a:pathLst>
                <a:path w="4926915" h="6350000">
                  <a:moveTo>
                    <a:pt x="3800763" y="6350000"/>
                  </a:moveTo>
                  <a:lnTo>
                    <a:pt x="1126152" y="6350000"/>
                  </a:lnTo>
                  <a:cubicBezTo>
                    <a:pt x="503953" y="6350000"/>
                    <a:pt x="0" y="5895340"/>
                    <a:pt x="0" y="5334000"/>
                  </a:cubicBezTo>
                  <a:lnTo>
                    <a:pt x="0" y="1016000"/>
                  </a:lnTo>
                  <a:cubicBezTo>
                    <a:pt x="0" y="454660"/>
                    <a:pt x="503953" y="0"/>
                    <a:pt x="1126152" y="0"/>
                  </a:cubicBezTo>
                  <a:lnTo>
                    <a:pt x="3800763" y="0"/>
                  </a:lnTo>
                  <a:cubicBezTo>
                    <a:pt x="4422962" y="0"/>
                    <a:pt x="4926915" y="454660"/>
                    <a:pt x="4926915" y="1016000"/>
                  </a:cubicBezTo>
                  <a:lnTo>
                    <a:pt x="4926915" y="5334000"/>
                  </a:lnTo>
                  <a:cubicBezTo>
                    <a:pt x="4926915" y="5895340"/>
                    <a:pt x="4422962" y="6350000"/>
                    <a:pt x="3800763" y="6350000"/>
                  </a:cubicBezTo>
                  <a:close/>
                </a:path>
              </a:pathLst>
            </a:custGeom>
            <a:solidFill>
              <a:srgbClr val="000000">
                <a:alpha val="0"/>
              </a:srgbClr>
            </a:solidFill>
            <a:ln w="12700">
              <a:solidFill>
                <a:srgbClr val="000000"/>
              </a:solidFill>
            </a:ln>
          </p:spPr>
        </p:sp>
      </p:grpSp>
      <p:sp>
        <p:nvSpPr>
          <p:cNvPr id="13" name="Freeform 13"/>
          <p:cNvSpPr/>
          <p:nvPr/>
        </p:nvSpPr>
        <p:spPr>
          <a:xfrm>
            <a:off x="6265685" y="1814067"/>
            <a:ext cx="488689" cy="471807"/>
          </a:xfrm>
          <a:custGeom>
            <a:avLst/>
            <a:gdLst/>
            <a:ahLst/>
            <a:cxnLst/>
            <a:rect l="l" t="t" r="r" b="b"/>
            <a:pathLst>
              <a:path w="488689" h="471807">
                <a:moveTo>
                  <a:pt x="0" y="0"/>
                </a:moveTo>
                <a:lnTo>
                  <a:pt x="488689" y="0"/>
                </a:lnTo>
                <a:lnTo>
                  <a:pt x="488689" y="471807"/>
                </a:lnTo>
                <a:lnTo>
                  <a:pt x="0" y="4718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7420345" y="1597588"/>
            <a:ext cx="3988222" cy="500587"/>
          </a:xfrm>
          <a:prstGeom prst="rect">
            <a:avLst/>
          </a:prstGeom>
        </p:spPr>
        <p:txBody>
          <a:bodyPr lIns="0" tIns="0" rIns="0" bIns="0" rtlCol="0" anchor="t">
            <a:spAutoFit/>
          </a:bodyPr>
          <a:lstStyle/>
          <a:p>
            <a:pPr>
              <a:lnSpc>
                <a:spcPts val="4038"/>
              </a:lnSpc>
            </a:pPr>
            <a:r>
              <a:rPr lang="en-US" sz="3337">
                <a:solidFill>
                  <a:srgbClr val="000000"/>
                </a:solidFill>
                <a:latin typeface="Paytone One"/>
              </a:rPr>
              <a:t>Rủi ro về bảo mật:</a:t>
            </a:r>
          </a:p>
        </p:txBody>
      </p:sp>
      <p:sp>
        <p:nvSpPr>
          <p:cNvPr id="15" name="Freeform 15"/>
          <p:cNvSpPr/>
          <p:nvPr/>
        </p:nvSpPr>
        <p:spPr>
          <a:xfrm>
            <a:off x="6265685" y="4604432"/>
            <a:ext cx="488689" cy="471807"/>
          </a:xfrm>
          <a:custGeom>
            <a:avLst/>
            <a:gdLst/>
            <a:ahLst/>
            <a:cxnLst/>
            <a:rect l="l" t="t" r="r" b="b"/>
            <a:pathLst>
              <a:path w="488689" h="471807">
                <a:moveTo>
                  <a:pt x="0" y="0"/>
                </a:moveTo>
                <a:lnTo>
                  <a:pt x="488689" y="0"/>
                </a:lnTo>
                <a:lnTo>
                  <a:pt x="488689" y="471807"/>
                </a:lnTo>
                <a:lnTo>
                  <a:pt x="0" y="4718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6265685" y="7757797"/>
            <a:ext cx="488689" cy="471807"/>
          </a:xfrm>
          <a:custGeom>
            <a:avLst/>
            <a:gdLst/>
            <a:ahLst/>
            <a:cxnLst/>
            <a:rect l="l" t="t" r="r" b="b"/>
            <a:pathLst>
              <a:path w="488689" h="471807">
                <a:moveTo>
                  <a:pt x="0" y="0"/>
                </a:moveTo>
                <a:lnTo>
                  <a:pt x="488689" y="0"/>
                </a:lnTo>
                <a:lnTo>
                  <a:pt x="488689" y="471807"/>
                </a:lnTo>
                <a:lnTo>
                  <a:pt x="0" y="4718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7528823" y="7501474"/>
            <a:ext cx="9919394" cy="1555810"/>
          </a:xfrm>
          <a:prstGeom prst="rect">
            <a:avLst/>
          </a:prstGeom>
        </p:spPr>
        <p:txBody>
          <a:bodyPr lIns="0" tIns="0" rIns="0" bIns="0" rtlCol="0" anchor="t">
            <a:spAutoFit/>
          </a:bodyPr>
          <a:lstStyle/>
          <a:p>
            <a:pPr marL="539547" lvl="1" indent="-269774" algn="just">
              <a:lnSpc>
                <a:spcPts val="4248"/>
              </a:lnSpc>
              <a:buFont typeface="Arial"/>
              <a:buChar char="•"/>
            </a:pPr>
            <a:r>
              <a:rPr lang="en-US" sz="2499">
                <a:solidFill>
                  <a:srgbClr val="000000"/>
                </a:solidFill>
                <a:latin typeface="Montserrat"/>
              </a:rPr>
              <a:t>Bạn cũng cần phải đảm bảo rằng quy trình thanh toán an toàn và thuận tiện cho khách hàng.</a:t>
            </a:r>
          </a:p>
          <a:p>
            <a:pPr algn="just">
              <a:lnSpc>
                <a:spcPts val="4248"/>
              </a:lnSpc>
            </a:pPr>
            <a:endParaRPr lang="en-US" sz="2499">
              <a:solidFill>
                <a:srgbClr val="000000"/>
              </a:solidFill>
              <a:latin typeface="Montserrat"/>
            </a:endParaRPr>
          </a:p>
        </p:txBody>
      </p:sp>
      <p:grpSp>
        <p:nvGrpSpPr>
          <p:cNvPr id="18" name="Group 18"/>
          <p:cNvGrpSpPr/>
          <p:nvPr/>
        </p:nvGrpSpPr>
        <p:grpSpPr>
          <a:xfrm>
            <a:off x="16418723" y="9258300"/>
            <a:ext cx="8558551" cy="7380939"/>
            <a:chOff x="0" y="0"/>
            <a:chExt cx="2254104" cy="1943951"/>
          </a:xfrm>
        </p:grpSpPr>
        <p:sp>
          <p:nvSpPr>
            <p:cNvPr id="19" name="Freeform 19"/>
            <p:cNvSpPr/>
            <p:nvPr/>
          </p:nvSpPr>
          <p:spPr>
            <a:xfrm>
              <a:off x="0" y="0"/>
              <a:ext cx="2254104" cy="1943951"/>
            </a:xfrm>
            <a:custGeom>
              <a:avLst/>
              <a:gdLst/>
              <a:ahLst/>
              <a:cxnLst/>
              <a:rect l="l" t="t" r="r" b="b"/>
              <a:pathLst>
                <a:path w="2254104" h="1943951">
                  <a:moveTo>
                    <a:pt x="90458" y="0"/>
                  </a:moveTo>
                  <a:lnTo>
                    <a:pt x="2163646" y="0"/>
                  </a:lnTo>
                  <a:cubicBezTo>
                    <a:pt x="2213604" y="0"/>
                    <a:pt x="2254104" y="40500"/>
                    <a:pt x="2254104" y="90458"/>
                  </a:cubicBezTo>
                  <a:lnTo>
                    <a:pt x="2254104" y="1853493"/>
                  </a:lnTo>
                  <a:cubicBezTo>
                    <a:pt x="2254104" y="1903452"/>
                    <a:pt x="2213604" y="1943951"/>
                    <a:pt x="2163646" y="1943951"/>
                  </a:cubicBezTo>
                  <a:lnTo>
                    <a:pt x="90458" y="1943951"/>
                  </a:lnTo>
                  <a:cubicBezTo>
                    <a:pt x="40500" y="1943951"/>
                    <a:pt x="0" y="1903452"/>
                    <a:pt x="0" y="1853493"/>
                  </a:cubicBezTo>
                  <a:lnTo>
                    <a:pt x="0" y="90458"/>
                  </a:lnTo>
                  <a:cubicBezTo>
                    <a:pt x="0" y="40500"/>
                    <a:pt x="40500" y="0"/>
                    <a:pt x="90458" y="0"/>
                  </a:cubicBezTo>
                  <a:close/>
                </a:path>
              </a:pathLst>
            </a:custGeom>
            <a:solidFill>
              <a:srgbClr val="4EA46A"/>
            </a:solidFill>
          </p:spPr>
        </p:sp>
        <p:sp>
          <p:nvSpPr>
            <p:cNvPr id="20" name="TextBox 20"/>
            <p:cNvSpPr txBox="1"/>
            <p:nvPr/>
          </p:nvSpPr>
          <p:spPr>
            <a:xfrm>
              <a:off x="0" y="-66675"/>
              <a:ext cx="2254104" cy="2010626"/>
            </a:xfrm>
            <a:prstGeom prst="rect">
              <a:avLst/>
            </a:prstGeom>
          </p:spPr>
          <p:txBody>
            <a:bodyPr lIns="50800" tIns="50800" rIns="50800" bIns="50800" rtlCol="0" anchor="ctr"/>
            <a:lstStyle/>
            <a:p>
              <a:pPr algn="ctr">
                <a:lnSpc>
                  <a:spcPts val="2800"/>
                </a:lnSpc>
              </a:pPr>
              <a:endParaRPr/>
            </a:p>
          </p:txBody>
        </p:sp>
      </p:grpSp>
      <p:grpSp>
        <p:nvGrpSpPr>
          <p:cNvPr id="21" name="Group 21"/>
          <p:cNvGrpSpPr/>
          <p:nvPr/>
        </p:nvGrpSpPr>
        <p:grpSpPr>
          <a:xfrm>
            <a:off x="10686135" y="-5783351"/>
            <a:ext cx="8558551" cy="7380939"/>
            <a:chOff x="0" y="0"/>
            <a:chExt cx="2254104" cy="1943951"/>
          </a:xfrm>
        </p:grpSpPr>
        <p:sp>
          <p:nvSpPr>
            <p:cNvPr id="22" name="Freeform 22"/>
            <p:cNvSpPr/>
            <p:nvPr/>
          </p:nvSpPr>
          <p:spPr>
            <a:xfrm>
              <a:off x="0" y="0"/>
              <a:ext cx="2254104" cy="1943951"/>
            </a:xfrm>
            <a:custGeom>
              <a:avLst/>
              <a:gdLst/>
              <a:ahLst/>
              <a:cxnLst/>
              <a:rect l="l" t="t" r="r" b="b"/>
              <a:pathLst>
                <a:path w="2254104" h="1943951">
                  <a:moveTo>
                    <a:pt x="90458" y="0"/>
                  </a:moveTo>
                  <a:lnTo>
                    <a:pt x="2163646" y="0"/>
                  </a:lnTo>
                  <a:cubicBezTo>
                    <a:pt x="2213604" y="0"/>
                    <a:pt x="2254104" y="40500"/>
                    <a:pt x="2254104" y="90458"/>
                  </a:cubicBezTo>
                  <a:lnTo>
                    <a:pt x="2254104" y="1853493"/>
                  </a:lnTo>
                  <a:cubicBezTo>
                    <a:pt x="2254104" y="1903452"/>
                    <a:pt x="2213604" y="1943951"/>
                    <a:pt x="2163646" y="1943951"/>
                  </a:cubicBezTo>
                  <a:lnTo>
                    <a:pt x="90458" y="1943951"/>
                  </a:lnTo>
                  <a:cubicBezTo>
                    <a:pt x="40500" y="1943951"/>
                    <a:pt x="0" y="1903452"/>
                    <a:pt x="0" y="1853493"/>
                  </a:cubicBezTo>
                  <a:lnTo>
                    <a:pt x="0" y="90458"/>
                  </a:lnTo>
                  <a:cubicBezTo>
                    <a:pt x="0" y="40500"/>
                    <a:pt x="40500" y="0"/>
                    <a:pt x="90458" y="0"/>
                  </a:cubicBezTo>
                  <a:close/>
                </a:path>
              </a:pathLst>
            </a:custGeom>
            <a:solidFill>
              <a:srgbClr val="4EA46A"/>
            </a:solidFill>
          </p:spPr>
        </p:sp>
        <p:sp>
          <p:nvSpPr>
            <p:cNvPr id="23" name="TextBox 23"/>
            <p:cNvSpPr txBox="1"/>
            <p:nvPr/>
          </p:nvSpPr>
          <p:spPr>
            <a:xfrm>
              <a:off x="0" y="-66675"/>
              <a:ext cx="2254104" cy="2010626"/>
            </a:xfrm>
            <a:prstGeom prst="rect">
              <a:avLst/>
            </a:prstGeom>
          </p:spPr>
          <p:txBody>
            <a:bodyPr lIns="50800" tIns="50800" rIns="50800" bIns="50800" rtlCol="0" anchor="ctr"/>
            <a:lstStyle/>
            <a:p>
              <a:pPr algn="ctr">
                <a:lnSpc>
                  <a:spcPts val="2800"/>
                </a:lnSpc>
              </a:pPr>
              <a:endParaRPr/>
            </a:p>
          </p:txBody>
        </p:sp>
      </p:grpSp>
      <p:sp>
        <p:nvSpPr>
          <p:cNvPr id="24" name="TextBox 24"/>
          <p:cNvSpPr txBox="1"/>
          <p:nvPr/>
        </p:nvSpPr>
        <p:spPr>
          <a:xfrm>
            <a:off x="349005" y="805952"/>
            <a:ext cx="6789925" cy="1048463"/>
          </a:xfrm>
          <a:prstGeom prst="rect">
            <a:avLst/>
          </a:prstGeom>
        </p:spPr>
        <p:txBody>
          <a:bodyPr lIns="0" tIns="0" rIns="0" bIns="0" rtlCol="0" anchor="t">
            <a:spAutoFit/>
          </a:bodyPr>
          <a:lstStyle/>
          <a:p>
            <a:pPr>
              <a:lnSpc>
                <a:spcPts val="8396"/>
              </a:lnSpc>
            </a:pPr>
            <a:r>
              <a:rPr lang="en-US" sz="6938">
                <a:solidFill>
                  <a:srgbClr val="000000"/>
                </a:solidFill>
                <a:latin typeface="Paytone One"/>
              </a:rPr>
              <a:t>Nhược điểm </a:t>
            </a:r>
          </a:p>
        </p:txBody>
      </p:sp>
      <p:sp>
        <p:nvSpPr>
          <p:cNvPr id="25" name="TextBox 25"/>
          <p:cNvSpPr txBox="1"/>
          <p:nvPr/>
        </p:nvSpPr>
        <p:spPr>
          <a:xfrm>
            <a:off x="7420345" y="1935670"/>
            <a:ext cx="10365031" cy="2089150"/>
          </a:xfrm>
          <a:prstGeom prst="rect">
            <a:avLst/>
          </a:prstGeom>
        </p:spPr>
        <p:txBody>
          <a:bodyPr lIns="0" tIns="0" rIns="0" bIns="0" rtlCol="0" anchor="t">
            <a:spAutoFit/>
          </a:bodyPr>
          <a:lstStyle/>
          <a:p>
            <a:pPr algn="just">
              <a:lnSpc>
                <a:spcPts val="4249"/>
              </a:lnSpc>
            </a:pPr>
            <a:endParaRPr/>
          </a:p>
          <a:p>
            <a:pPr marL="539749" lvl="1" indent="-269875" algn="just">
              <a:lnSpc>
                <a:spcPts val="4249"/>
              </a:lnSpc>
              <a:buFont typeface="Arial"/>
              <a:buChar char="•"/>
            </a:pPr>
            <a:r>
              <a:rPr lang="en-US" sz="2499">
                <a:solidFill>
                  <a:srgbClr val="000000"/>
                </a:solidFill>
                <a:latin typeface="Montserrat"/>
              </a:rPr>
              <a:t>Website nhà hàng có thể là mục tiêu của tin tặc, những kẻ có thể đánh cắp dữ liệu khách hàng hoặc phá hoại trang web.</a:t>
            </a:r>
          </a:p>
          <a:p>
            <a:pPr algn="just">
              <a:lnSpc>
                <a:spcPts val="4249"/>
              </a:lnSpc>
            </a:pPr>
            <a:endParaRPr lang="en-US" sz="2499">
              <a:solidFill>
                <a:srgbClr val="000000"/>
              </a:solidFill>
              <a:latin typeface="Montserrat"/>
            </a:endParaRPr>
          </a:p>
        </p:txBody>
      </p:sp>
      <p:sp>
        <p:nvSpPr>
          <p:cNvPr id="26" name="TextBox 26"/>
          <p:cNvSpPr txBox="1"/>
          <p:nvPr/>
        </p:nvSpPr>
        <p:spPr>
          <a:xfrm>
            <a:off x="7311866" y="5029200"/>
            <a:ext cx="10136352" cy="2089210"/>
          </a:xfrm>
          <a:prstGeom prst="rect">
            <a:avLst/>
          </a:prstGeom>
        </p:spPr>
        <p:txBody>
          <a:bodyPr lIns="0" tIns="0" rIns="0" bIns="0" rtlCol="0" anchor="t">
            <a:spAutoFit/>
          </a:bodyPr>
          <a:lstStyle/>
          <a:p>
            <a:pPr marL="539547" lvl="1" indent="-269774" algn="just">
              <a:lnSpc>
                <a:spcPts val="4248"/>
              </a:lnSpc>
              <a:buFont typeface="Arial"/>
              <a:buChar char="•"/>
            </a:pPr>
            <a:r>
              <a:rPr lang="en-US" sz="2499">
                <a:solidFill>
                  <a:srgbClr val="000000"/>
                </a:solidFill>
                <a:latin typeface="Montserrat"/>
              </a:rPr>
              <a:t>Bạn cần phải có cách để khách hàng dễ dàng liên hệ với bạn và giải đáp các thắc mắc của họ.</a:t>
            </a:r>
          </a:p>
          <a:p>
            <a:pPr algn="just">
              <a:lnSpc>
                <a:spcPts val="4248"/>
              </a:lnSpc>
            </a:pPr>
            <a:endParaRPr lang="en-US" sz="2499">
              <a:solidFill>
                <a:srgbClr val="000000"/>
              </a:solidFill>
              <a:latin typeface="Montserrat"/>
            </a:endParaRPr>
          </a:p>
          <a:p>
            <a:pPr algn="just">
              <a:lnSpc>
                <a:spcPts val="4248"/>
              </a:lnSpc>
            </a:pPr>
            <a:endParaRPr lang="en-US" sz="2499">
              <a:solidFill>
                <a:srgbClr val="000000"/>
              </a:solidFill>
              <a:latin typeface="Montserrat"/>
            </a:endParaRPr>
          </a:p>
        </p:txBody>
      </p:sp>
      <p:sp>
        <p:nvSpPr>
          <p:cNvPr id="27" name="TextBox 27"/>
          <p:cNvSpPr txBox="1"/>
          <p:nvPr/>
        </p:nvSpPr>
        <p:spPr>
          <a:xfrm>
            <a:off x="7420345" y="4394851"/>
            <a:ext cx="5068176" cy="500587"/>
          </a:xfrm>
          <a:prstGeom prst="rect">
            <a:avLst/>
          </a:prstGeom>
        </p:spPr>
        <p:txBody>
          <a:bodyPr lIns="0" tIns="0" rIns="0" bIns="0" rtlCol="0" anchor="t">
            <a:spAutoFit/>
          </a:bodyPr>
          <a:lstStyle/>
          <a:p>
            <a:pPr>
              <a:lnSpc>
                <a:spcPts val="4038"/>
              </a:lnSpc>
            </a:pPr>
            <a:r>
              <a:rPr lang="en-US" sz="3337">
                <a:solidFill>
                  <a:srgbClr val="000000"/>
                </a:solidFill>
                <a:latin typeface="Paytone One"/>
              </a:rPr>
              <a:t>Chăm sóc khách hàng:</a:t>
            </a:r>
          </a:p>
        </p:txBody>
      </p:sp>
      <p:sp>
        <p:nvSpPr>
          <p:cNvPr id="28" name="TextBox 28"/>
          <p:cNvSpPr txBox="1"/>
          <p:nvPr/>
        </p:nvSpPr>
        <p:spPr>
          <a:xfrm>
            <a:off x="7420345" y="6868695"/>
            <a:ext cx="3988222" cy="500587"/>
          </a:xfrm>
          <a:prstGeom prst="rect">
            <a:avLst/>
          </a:prstGeom>
        </p:spPr>
        <p:txBody>
          <a:bodyPr lIns="0" tIns="0" rIns="0" bIns="0" rtlCol="0" anchor="t">
            <a:spAutoFit/>
          </a:bodyPr>
          <a:lstStyle/>
          <a:p>
            <a:pPr>
              <a:lnSpc>
                <a:spcPts val="4038"/>
              </a:lnSpc>
            </a:pPr>
            <a:r>
              <a:rPr lang="en-US" sz="3337">
                <a:solidFill>
                  <a:srgbClr val="000000"/>
                </a:solidFill>
                <a:latin typeface="Paytone One"/>
              </a:rPr>
              <a:t>Thanh toán:</a:t>
            </a:r>
          </a:p>
        </p:txBody>
      </p:sp>
      <p:grpSp>
        <p:nvGrpSpPr>
          <p:cNvPr id="29" name="Group 29"/>
          <p:cNvGrpSpPr/>
          <p:nvPr/>
        </p:nvGrpSpPr>
        <p:grpSpPr>
          <a:xfrm>
            <a:off x="630419" y="2352932"/>
            <a:ext cx="5357820" cy="6905368"/>
            <a:chOff x="0" y="0"/>
            <a:chExt cx="4926915" cy="6350000"/>
          </a:xfrm>
        </p:grpSpPr>
        <p:sp>
          <p:nvSpPr>
            <p:cNvPr id="30" name="Freeform 30"/>
            <p:cNvSpPr/>
            <p:nvPr/>
          </p:nvSpPr>
          <p:spPr>
            <a:xfrm>
              <a:off x="0" y="0"/>
              <a:ext cx="4926915" cy="6350000"/>
            </a:xfrm>
            <a:custGeom>
              <a:avLst/>
              <a:gdLst/>
              <a:ahLst/>
              <a:cxnLst/>
              <a:rect l="l" t="t" r="r" b="b"/>
              <a:pathLst>
                <a:path w="4926915" h="6350000">
                  <a:moveTo>
                    <a:pt x="3800763" y="6350000"/>
                  </a:moveTo>
                  <a:lnTo>
                    <a:pt x="1126152" y="6350000"/>
                  </a:lnTo>
                  <a:cubicBezTo>
                    <a:pt x="503953" y="6350000"/>
                    <a:pt x="0" y="5895340"/>
                    <a:pt x="0" y="5334000"/>
                  </a:cubicBezTo>
                  <a:lnTo>
                    <a:pt x="0" y="1016000"/>
                  </a:lnTo>
                  <a:cubicBezTo>
                    <a:pt x="0" y="454660"/>
                    <a:pt x="503953" y="0"/>
                    <a:pt x="1126152" y="0"/>
                  </a:cubicBezTo>
                  <a:lnTo>
                    <a:pt x="3800763" y="0"/>
                  </a:lnTo>
                  <a:cubicBezTo>
                    <a:pt x="4422962" y="0"/>
                    <a:pt x="4926915" y="454660"/>
                    <a:pt x="4926915" y="1016000"/>
                  </a:cubicBezTo>
                  <a:lnTo>
                    <a:pt x="4926915" y="5334000"/>
                  </a:lnTo>
                  <a:cubicBezTo>
                    <a:pt x="4926915" y="5895340"/>
                    <a:pt x="4422962" y="6350000"/>
                    <a:pt x="3800763" y="6350000"/>
                  </a:cubicBezTo>
                  <a:close/>
                </a:path>
              </a:pathLst>
            </a:custGeom>
            <a:blipFill>
              <a:blip r:embed="rId4"/>
              <a:stretch>
                <a:fillRect t="-5963" b="-5963"/>
              </a:stretch>
            </a:blipFill>
          </p:spPr>
        </p:sp>
      </p:grpSp>
    </p:spTree>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268572" y="8362981"/>
            <a:ext cx="17019428" cy="0"/>
          </a:xfrm>
          <a:prstGeom prst="line">
            <a:avLst/>
          </a:prstGeom>
          <a:ln w="19050" cap="rnd">
            <a:solidFill>
              <a:srgbClr val="004651"/>
            </a:solidFill>
            <a:prstDash val="solid"/>
            <a:headEnd type="none" w="sm" len="sm"/>
            <a:tailEnd type="none" w="sm" len="sm"/>
          </a:ln>
        </p:spPr>
      </p:sp>
      <p:grpSp>
        <p:nvGrpSpPr>
          <p:cNvPr id="3" name="Group 3"/>
          <p:cNvGrpSpPr/>
          <p:nvPr/>
        </p:nvGrpSpPr>
        <p:grpSpPr>
          <a:xfrm>
            <a:off x="1028700" y="4295701"/>
            <a:ext cx="3364925" cy="3333855"/>
            <a:chOff x="0" y="0"/>
            <a:chExt cx="4486566" cy="4445140"/>
          </a:xfrm>
        </p:grpSpPr>
        <p:sp>
          <p:nvSpPr>
            <p:cNvPr id="4" name="TextBox 4"/>
            <p:cNvSpPr txBox="1"/>
            <p:nvPr/>
          </p:nvSpPr>
          <p:spPr>
            <a:xfrm>
              <a:off x="0" y="0"/>
              <a:ext cx="4486566" cy="647700"/>
            </a:xfrm>
            <a:prstGeom prst="rect">
              <a:avLst/>
            </a:prstGeom>
          </p:spPr>
          <p:txBody>
            <a:bodyPr lIns="0" tIns="0" rIns="0" bIns="0" rtlCol="0" anchor="t">
              <a:spAutoFit/>
            </a:bodyPr>
            <a:lstStyle/>
            <a:p>
              <a:pPr marL="0" lvl="0" indent="0">
                <a:lnSpc>
                  <a:spcPts val="3840"/>
                </a:lnSpc>
                <a:spcBef>
                  <a:spcPct val="0"/>
                </a:spcBef>
              </a:pPr>
              <a:r>
                <a:rPr lang="en-US" sz="3200">
                  <a:solidFill>
                    <a:srgbClr val="00A181"/>
                  </a:solidFill>
                  <a:latin typeface="Paytone One"/>
                </a:rPr>
                <a:t>1. Lên kế hoạch:</a:t>
              </a:r>
            </a:p>
          </p:txBody>
        </p:sp>
        <p:sp>
          <p:nvSpPr>
            <p:cNvPr id="5" name="TextBox 5"/>
            <p:cNvSpPr txBox="1"/>
            <p:nvPr/>
          </p:nvSpPr>
          <p:spPr>
            <a:xfrm>
              <a:off x="0" y="1007674"/>
              <a:ext cx="4486566" cy="3437467"/>
            </a:xfrm>
            <a:prstGeom prst="rect">
              <a:avLst/>
            </a:prstGeom>
          </p:spPr>
          <p:txBody>
            <a:bodyPr lIns="0" tIns="0" rIns="0" bIns="0" rtlCol="0" anchor="t">
              <a:spAutoFit/>
            </a:bodyPr>
            <a:lstStyle/>
            <a:p>
              <a:pPr marL="0" lvl="0" indent="0">
                <a:lnSpc>
                  <a:spcPts val="2800"/>
                </a:lnSpc>
                <a:spcBef>
                  <a:spcPct val="0"/>
                </a:spcBef>
              </a:pPr>
              <a:endParaRPr/>
            </a:p>
            <a:p>
              <a:pPr marL="431801" lvl="1" indent="-215900">
                <a:lnSpc>
                  <a:spcPts val="2800"/>
                </a:lnSpc>
                <a:spcBef>
                  <a:spcPct val="0"/>
                </a:spcBef>
                <a:buFont typeface="Arial"/>
                <a:buChar char="•"/>
              </a:pPr>
              <a:r>
                <a:rPr lang="en-US" sz="2000">
                  <a:solidFill>
                    <a:srgbClr val="000000"/>
                  </a:solidFill>
                  <a:latin typeface="Montserrat"/>
                </a:rPr>
                <a:t>Xác định mục tiêu của bạn cho website.</a:t>
              </a:r>
            </a:p>
            <a:p>
              <a:pPr marL="518158" lvl="1" indent="-259079">
                <a:lnSpc>
                  <a:spcPts val="3359"/>
                </a:lnSpc>
                <a:spcBef>
                  <a:spcPct val="0"/>
                </a:spcBef>
                <a:buFont typeface="Arial"/>
                <a:buChar char="•"/>
              </a:pPr>
              <a:r>
                <a:rPr lang="en-US" sz="2399">
                  <a:solidFill>
                    <a:srgbClr val="000000"/>
                  </a:solidFill>
                  <a:latin typeface="Montserrat"/>
                </a:rPr>
                <a:t>Xác định đối tượng mục tiêu.</a:t>
              </a:r>
            </a:p>
            <a:p>
              <a:pPr marL="431801" lvl="1" indent="-215900">
                <a:lnSpc>
                  <a:spcPts val="2800"/>
                </a:lnSpc>
                <a:spcBef>
                  <a:spcPct val="0"/>
                </a:spcBef>
                <a:buFont typeface="Arial"/>
                <a:buChar char="•"/>
              </a:pPr>
              <a:r>
                <a:rPr lang="en-US" sz="2000">
                  <a:solidFill>
                    <a:srgbClr val="000000"/>
                  </a:solidFill>
                  <a:latin typeface="Montserrat"/>
                </a:rPr>
                <a:t>Xác định ngôn ngữ.</a:t>
              </a:r>
            </a:p>
            <a:p>
              <a:pPr marL="0" lvl="0" indent="0">
                <a:lnSpc>
                  <a:spcPts val="2800"/>
                </a:lnSpc>
                <a:spcBef>
                  <a:spcPct val="0"/>
                </a:spcBef>
              </a:pPr>
              <a:endParaRPr lang="en-US" sz="2000">
                <a:solidFill>
                  <a:srgbClr val="000000"/>
                </a:solidFill>
                <a:latin typeface="Montserrat"/>
              </a:endParaRPr>
            </a:p>
          </p:txBody>
        </p:sp>
      </p:grpSp>
      <p:sp>
        <p:nvSpPr>
          <p:cNvPr id="6" name="TextBox 6"/>
          <p:cNvSpPr txBox="1"/>
          <p:nvPr/>
        </p:nvSpPr>
        <p:spPr>
          <a:xfrm>
            <a:off x="4973308" y="4919614"/>
            <a:ext cx="3364925" cy="485775"/>
          </a:xfrm>
          <a:prstGeom prst="rect">
            <a:avLst/>
          </a:prstGeom>
        </p:spPr>
        <p:txBody>
          <a:bodyPr lIns="0" tIns="0" rIns="0" bIns="0" rtlCol="0" anchor="t">
            <a:spAutoFit/>
          </a:bodyPr>
          <a:lstStyle/>
          <a:p>
            <a:pPr marL="0" lvl="0" indent="0">
              <a:lnSpc>
                <a:spcPts val="3840"/>
              </a:lnSpc>
              <a:spcBef>
                <a:spcPct val="0"/>
              </a:spcBef>
            </a:pPr>
            <a:r>
              <a:rPr lang="en-US" sz="3200">
                <a:solidFill>
                  <a:srgbClr val="00A181"/>
                </a:solidFill>
                <a:latin typeface="Paytone One"/>
              </a:rPr>
              <a:t>2. Lên ý tưởng</a:t>
            </a:r>
          </a:p>
        </p:txBody>
      </p:sp>
      <p:sp>
        <p:nvSpPr>
          <p:cNvPr id="7" name="TextBox 7"/>
          <p:cNvSpPr txBox="1"/>
          <p:nvPr/>
        </p:nvSpPr>
        <p:spPr>
          <a:xfrm>
            <a:off x="4973542" y="5554402"/>
            <a:ext cx="3364925" cy="2165350"/>
          </a:xfrm>
          <a:prstGeom prst="rect">
            <a:avLst/>
          </a:prstGeom>
        </p:spPr>
        <p:txBody>
          <a:bodyPr lIns="0" tIns="0" rIns="0" bIns="0" rtlCol="0" anchor="t">
            <a:spAutoFit/>
          </a:bodyPr>
          <a:lstStyle/>
          <a:p>
            <a:pPr marL="539748" lvl="1" indent="-269874">
              <a:lnSpc>
                <a:spcPts val="3499"/>
              </a:lnSpc>
              <a:buFont typeface="Arial"/>
              <a:buChar char="•"/>
            </a:pPr>
            <a:r>
              <a:rPr lang="en-US" sz="2499">
                <a:solidFill>
                  <a:srgbClr val="000000"/>
                </a:solidFill>
                <a:latin typeface="Montserrat"/>
              </a:rPr>
              <a:t>Đọc hiều yêu cầu giảng viên.</a:t>
            </a:r>
          </a:p>
          <a:p>
            <a:pPr marL="539748" lvl="1" indent="-269874">
              <a:lnSpc>
                <a:spcPts val="3499"/>
              </a:lnSpc>
              <a:buFont typeface="Arial"/>
              <a:buChar char="•"/>
            </a:pPr>
            <a:r>
              <a:rPr lang="en-US" sz="2499">
                <a:solidFill>
                  <a:srgbClr val="000000"/>
                </a:solidFill>
                <a:latin typeface="Montserrat"/>
              </a:rPr>
              <a:t>Thiết kế sườn.</a:t>
            </a:r>
          </a:p>
          <a:p>
            <a:pPr marL="539748" lvl="1" indent="-269874">
              <a:lnSpc>
                <a:spcPts val="3499"/>
              </a:lnSpc>
              <a:buFont typeface="Arial"/>
              <a:buChar char="•"/>
            </a:pPr>
            <a:r>
              <a:rPr lang="en-US" sz="2499">
                <a:solidFill>
                  <a:srgbClr val="000000"/>
                </a:solidFill>
                <a:latin typeface="Montserrat"/>
              </a:rPr>
              <a:t>Thiết kế từng phần.</a:t>
            </a:r>
          </a:p>
        </p:txBody>
      </p:sp>
      <p:grpSp>
        <p:nvGrpSpPr>
          <p:cNvPr id="8" name="Group 8"/>
          <p:cNvGrpSpPr/>
          <p:nvPr/>
        </p:nvGrpSpPr>
        <p:grpSpPr>
          <a:xfrm>
            <a:off x="13894141" y="5592502"/>
            <a:ext cx="3364925" cy="2035504"/>
            <a:chOff x="0" y="0"/>
            <a:chExt cx="4486566" cy="2714005"/>
          </a:xfrm>
        </p:grpSpPr>
        <p:sp>
          <p:nvSpPr>
            <p:cNvPr id="9" name="TextBox 9"/>
            <p:cNvSpPr txBox="1"/>
            <p:nvPr/>
          </p:nvSpPr>
          <p:spPr>
            <a:xfrm>
              <a:off x="0" y="0"/>
              <a:ext cx="4486566" cy="647700"/>
            </a:xfrm>
            <a:prstGeom prst="rect">
              <a:avLst/>
            </a:prstGeom>
          </p:spPr>
          <p:txBody>
            <a:bodyPr lIns="0" tIns="0" rIns="0" bIns="0" rtlCol="0" anchor="t">
              <a:spAutoFit/>
            </a:bodyPr>
            <a:lstStyle/>
            <a:p>
              <a:pPr marL="0" lvl="0" indent="0">
                <a:lnSpc>
                  <a:spcPts val="3840"/>
                </a:lnSpc>
                <a:spcBef>
                  <a:spcPct val="0"/>
                </a:spcBef>
              </a:pPr>
              <a:r>
                <a:rPr lang="en-US" sz="3200">
                  <a:solidFill>
                    <a:srgbClr val="00A181"/>
                  </a:solidFill>
                  <a:latin typeface="Paytone One"/>
                </a:rPr>
                <a:t>4. Kiểm tra</a:t>
              </a:r>
            </a:p>
          </p:txBody>
        </p:sp>
        <p:sp>
          <p:nvSpPr>
            <p:cNvPr id="10" name="TextBox 10"/>
            <p:cNvSpPr txBox="1"/>
            <p:nvPr/>
          </p:nvSpPr>
          <p:spPr>
            <a:xfrm>
              <a:off x="0" y="1007971"/>
              <a:ext cx="4486566" cy="1706034"/>
            </a:xfrm>
            <a:prstGeom prst="rect">
              <a:avLst/>
            </a:prstGeom>
          </p:spPr>
          <p:txBody>
            <a:bodyPr lIns="0" tIns="0" rIns="0" bIns="0" rtlCol="0" anchor="t">
              <a:spAutoFit/>
            </a:bodyPr>
            <a:lstStyle/>
            <a:p>
              <a:pPr marL="539748" lvl="1" indent="-269874">
                <a:lnSpc>
                  <a:spcPts val="3499"/>
                </a:lnSpc>
                <a:buFont typeface="Arial"/>
                <a:buChar char="•"/>
              </a:pPr>
              <a:r>
                <a:rPr lang="en-US" sz="2499">
                  <a:solidFill>
                    <a:srgbClr val="000000"/>
                  </a:solidFill>
                  <a:latin typeface="Montserrat"/>
                </a:rPr>
                <a:t>Kiểm tra lại giao diện từng trang</a:t>
              </a:r>
            </a:p>
            <a:p>
              <a:pPr marL="539748" lvl="1" indent="-269874">
                <a:lnSpc>
                  <a:spcPts val="3499"/>
                </a:lnSpc>
                <a:buFont typeface="Arial"/>
                <a:buChar char="•"/>
              </a:pPr>
              <a:r>
                <a:rPr lang="en-US" sz="2499">
                  <a:solidFill>
                    <a:srgbClr val="000000"/>
                  </a:solidFill>
                  <a:latin typeface="Montserrat"/>
                </a:rPr>
                <a:t>Hoàn thành</a:t>
              </a:r>
            </a:p>
          </p:txBody>
        </p:sp>
      </p:grpSp>
      <p:grpSp>
        <p:nvGrpSpPr>
          <p:cNvPr id="11" name="Group 11"/>
          <p:cNvGrpSpPr/>
          <p:nvPr/>
        </p:nvGrpSpPr>
        <p:grpSpPr>
          <a:xfrm>
            <a:off x="9433842" y="4912629"/>
            <a:ext cx="3364925" cy="2473654"/>
            <a:chOff x="0" y="0"/>
            <a:chExt cx="4486566" cy="3298205"/>
          </a:xfrm>
        </p:grpSpPr>
        <p:sp>
          <p:nvSpPr>
            <p:cNvPr id="12" name="TextBox 12"/>
            <p:cNvSpPr txBox="1"/>
            <p:nvPr/>
          </p:nvSpPr>
          <p:spPr>
            <a:xfrm>
              <a:off x="0" y="0"/>
              <a:ext cx="4486566" cy="647700"/>
            </a:xfrm>
            <a:prstGeom prst="rect">
              <a:avLst/>
            </a:prstGeom>
          </p:spPr>
          <p:txBody>
            <a:bodyPr lIns="0" tIns="0" rIns="0" bIns="0" rtlCol="0" anchor="t">
              <a:spAutoFit/>
            </a:bodyPr>
            <a:lstStyle/>
            <a:p>
              <a:pPr marL="0" lvl="0" indent="0">
                <a:lnSpc>
                  <a:spcPts val="3840"/>
                </a:lnSpc>
                <a:spcBef>
                  <a:spcPct val="0"/>
                </a:spcBef>
              </a:pPr>
              <a:r>
                <a:rPr lang="en-US" sz="3200">
                  <a:solidFill>
                    <a:srgbClr val="00A181"/>
                  </a:solidFill>
                  <a:latin typeface="Paytone One"/>
                </a:rPr>
                <a:t>3. CODE</a:t>
              </a:r>
            </a:p>
          </p:txBody>
        </p:sp>
        <p:sp>
          <p:nvSpPr>
            <p:cNvPr id="13" name="TextBox 13"/>
            <p:cNvSpPr txBox="1"/>
            <p:nvPr/>
          </p:nvSpPr>
          <p:spPr>
            <a:xfrm>
              <a:off x="0" y="1007971"/>
              <a:ext cx="4486566" cy="2290234"/>
            </a:xfrm>
            <a:prstGeom prst="rect">
              <a:avLst/>
            </a:prstGeom>
          </p:spPr>
          <p:txBody>
            <a:bodyPr lIns="0" tIns="0" rIns="0" bIns="0" rtlCol="0" anchor="t">
              <a:spAutoFit/>
            </a:bodyPr>
            <a:lstStyle/>
            <a:p>
              <a:pPr marL="539748" lvl="1" indent="-269874">
                <a:lnSpc>
                  <a:spcPts val="3499"/>
                </a:lnSpc>
                <a:buFont typeface="Arial"/>
                <a:buChar char="•"/>
              </a:pPr>
              <a:r>
                <a:rPr lang="en-US" sz="2499">
                  <a:solidFill>
                    <a:srgbClr val="000000"/>
                  </a:solidFill>
                  <a:latin typeface="Montserrat"/>
                </a:rPr>
                <a:t>Tiến hành code từng trang và từng phần của web</a:t>
              </a:r>
            </a:p>
          </p:txBody>
        </p:sp>
      </p:grpSp>
      <p:sp>
        <p:nvSpPr>
          <p:cNvPr id="14" name="TextBox 14"/>
          <p:cNvSpPr txBox="1"/>
          <p:nvPr/>
        </p:nvSpPr>
        <p:spPr>
          <a:xfrm>
            <a:off x="1028700" y="962025"/>
            <a:ext cx="8577117" cy="1123950"/>
          </a:xfrm>
          <a:prstGeom prst="rect">
            <a:avLst/>
          </a:prstGeom>
        </p:spPr>
        <p:txBody>
          <a:bodyPr lIns="0" tIns="0" rIns="0" bIns="0" rtlCol="0" anchor="t">
            <a:spAutoFit/>
          </a:bodyPr>
          <a:lstStyle/>
          <a:p>
            <a:pPr>
              <a:lnSpc>
                <a:spcPts val="8327"/>
              </a:lnSpc>
              <a:spcBef>
                <a:spcPct val="0"/>
              </a:spcBef>
            </a:pPr>
            <a:r>
              <a:rPr lang="en-US" sz="6939" spc="-69">
                <a:solidFill>
                  <a:srgbClr val="000000"/>
                </a:solidFill>
                <a:latin typeface="Poppins Bold"/>
              </a:rPr>
              <a:t>Quá trình làm web</a:t>
            </a:r>
          </a:p>
        </p:txBody>
      </p:sp>
      <p:grpSp>
        <p:nvGrpSpPr>
          <p:cNvPr id="15" name="Group 15"/>
          <p:cNvGrpSpPr/>
          <p:nvPr/>
        </p:nvGrpSpPr>
        <p:grpSpPr>
          <a:xfrm>
            <a:off x="1031805" y="8198352"/>
            <a:ext cx="380203" cy="329258"/>
            <a:chOff x="0" y="0"/>
            <a:chExt cx="3619627" cy="3134614"/>
          </a:xfrm>
        </p:grpSpPr>
        <p:sp>
          <p:nvSpPr>
            <p:cNvPr id="16" name="Freeform 1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7" name="Group 17"/>
          <p:cNvGrpSpPr/>
          <p:nvPr/>
        </p:nvGrpSpPr>
        <p:grpSpPr>
          <a:xfrm>
            <a:off x="5317258" y="8198352"/>
            <a:ext cx="380203" cy="329258"/>
            <a:chOff x="0" y="0"/>
            <a:chExt cx="3619627" cy="3134614"/>
          </a:xfrm>
        </p:grpSpPr>
        <p:sp>
          <p:nvSpPr>
            <p:cNvPr id="18" name="Freeform 1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9" name="Group 19"/>
          <p:cNvGrpSpPr/>
          <p:nvPr/>
        </p:nvGrpSpPr>
        <p:grpSpPr>
          <a:xfrm>
            <a:off x="9605817" y="8217402"/>
            <a:ext cx="380203" cy="329258"/>
            <a:chOff x="0" y="0"/>
            <a:chExt cx="3619627" cy="3134614"/>
          </a:xfrm>
        </p:grpSpPr>
        <p:sp>
          <p:nvSpPr>
            <p:cNvPr id="20" name="Freeform 2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1" name="Group 21"/>
          <p:cNvGrpSpPr/>
          <p:nvPr/>
        </p:nvGrpSpPr>
        <p:grpSpPr>
          <a:xfrm>
            <a:off x="13894375" y="8198352"/>
            <a:ext cx="380203" cy="329258"/>
            <a:chOff x="0" y="0"/>
            <a:chExt cx="3619627" cy="3134614"/>
          </a:xfrm>
        </p:grpSpPr>
        <p:sp>
          <p:nvSpPr>
            <p:cNvPr id="22" name="Freeform 2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3" name="Group 23"/>
          <p:cNvGrpSpPr/>
          <p:nvPr/>
        </p:nvGrpSpPr>
        <p:grpSpPr>
          <a:xfrm>
            <a:off x="16799111" y="2687862"/>
            <a:ext cx="2977778" cy="2578770"/>
            <a:chOff x="0" y="0"/>
            <a:chExt cx="3619627" cy="3134614"/>
          </a:xfrm>
        </p:grpSpPr>
        <p:sp>
          <p:nvSpPr>
            <p:cNvPr id="24" name="Freeform 2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4EA46A"/>
            </a:solidFill>
          </p:spPr>
        </p:sp>
      </p:grpSp>
      <p:grpSp>
        <p:nvGrpSpPr>
          <p:cNvPr id="25" name="Group 25"/>
          <p:cNvGrpSpPr/>
          <p:nvPr/>
        </p:nvGrpSpPr>
        <p:grpSpPr>
          <a:xfrm>
            <a:off x="13660090" y="-135282"/>
            <a:ext cx="4201515" cy="3638531"/>
            <a:chOff x="0" y="0"/>
            <a:chExt cx="3619627" cy="3134614"/>
          </a:xfrm>
        </p:grpSpPr>
        <p:sp>
          <p:nvSpPr>
            <p:cNvPr id="26" name="Freeform 2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7" name="Group 27"/>
          <p:cNvGrpSpPr/>
          <p:nvPr/>
        </p:nvGrpSpPr>
        <p:grpSpPr>
          <a:xfrm>
            <a:off x="13243939" y="-956153"/>
            <a:ext cx="2481390" cy="2148895"/>
            <a:chOff x="0" y="0"/>
            <a:chExt cx="3619627" cy="3134614"/>
          </a:xfrm>
        </p:grpSpPr>
        <p:sp>
          <p:nvSpPr>
            <p:cNvPr id="28" name="Freeform 2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transition spd="slow">
    <p:randomBar dir="ver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1018</Words>
  <Application>Microsoft Office PowerPoint</Application>
  <PresentationFormat>Custom</PresentationFormat>
  <Paragraphs>127</Paragraphs>
  <Slides>13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Montserrat</vt:lpstr>
      <vt:lpstr>Arimo Bold</vt:lpstr>
      <vt:lpstr>Montserrat Semi-Bold</vt:lpstr>
      <vt:lpstr>Arimo</vt:lpstr>
      <vt:lpstr>Paytone One</vt:lpstr>
      <vt:lpstr>Poppins Bold</vt:lpstr>
      <vt:lpstr>Montserrat Bold</vt:lpstr>
      <vt:lpstr>Calibri</vt:lpstr>
      <vt:lpstr>Arial</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Profile Presentation</dc:title>
  <dc:creator>Nguyễn Quân</dc:creator>
  <cp:lastModifiedBy>Nguyễn Duy Quân</cp:lastModifiedBy>
  <cp:revision>3</cp:revision>
  <dcterms:created xsi:type="dcterms:W3CDTF">2006-08-16T00:00:00Z</dcterms:created>
  <dcterms:modified xsi:type="dcterms:W3CDTF">2024-04-28T05:56:59Z</dcterms:modified>
  <dc:identifier>DAGDl6zkXqY</dc:identifier>
</cp:coreProperties>
</file>